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1" r:id="rId4"/>
    <p:sldId id="280" r:id="rId5"/>
    <p:sldId id="282" r:id="rId6"/>
    <p:sldId id="258" r:id="rId7"/>
    <p:sldId id="259" r:id="rId8"/>
    <p:sldId id="279" r:id="rId9"/>
    <p:sldId id="269" r:id="rId10"/>
    <p:sldId id="263" r:id="rId11"/>
    <p:sldId id="265" r:id="rId12"/>
    <p:sldId id="266" r:id="rId13"/>
    <p:sldId id="267" r:id="rId14"/>
    <p:sldId id="268" r:id="rId15"/>
    <p:sldId id="272" r:id="rId16"/>
    <p:sldId id="262" r:id="rId17"/>
    <p:sldId id="273" r:id="rId18"/>
    <p:sldId id="271" r:id="rId19"/>
    <p:sldId id="274" r:id="rId20"/>
    <p:sldId id="276" r:id="rId21"/>
    <p:sldId id="275" r:id="rId22"/>
    <p:sldId id="286" r:id="rId23"/>
    <p:sldId id="277" r:id="rId24"/>
    <p:sldId id="285" r:id="rId25"/>
    <p:sldId id="287" r:id="rId26"/>
    <p:sldId id="284" r:id="rId27"/>
    <p:sldId id="264" r:id="rId28"/>
    <p:sldId id="283" r:id="rId29"/>
    <p:sldId id="27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537D3102-AD23-4BFF-87AE-61567A0BE8E3}" type="datetime1">
              <a:rPr lang="en-US" smtClean="0"/>
              <a:t>8/12/2019</a:t>
            </a:fld>
            <a:endParaRPr lang="en-US" dirty="0"/>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2B19053D-4B37-4D7B-8ABF-990319F02EEF}" type="slidenum">
              <a:rPr lang="en-US" smtClean="0"/>
              <a:pPr/>
              <a:t>‹#›</a:t>
            </a:fld>
            <a:endParaRPr lang="en-US" dirty="0"/>
          </a:p>
        </p:txBody>
      </p:sp>
      <p:sp>
        <p:nvSpPr>
          <p:cNvPr id="15" name="Footer Placeholder 14"/>
          <p:cNvSpPr>
            <a:spLocks noGrp="1"/>
          </p:cNvSpPr>
          <p:nvPr>
            <p:ph type="ftr" sz="quarter" idx="12"/>
          </p:nvPr>
        </p:nvSpPr>
        <p:spPr>
          <a:xfrm>
            <a:off x="3581400" y="6296248"/>
            <a:ext cx="2820987" cy="152400"/>
          </a:xfr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43FABC42-E576-4B96-A2BC-C9DCC9DAE463}" type="datetime1">
              <a:rPr lang="en-US" smtClean="0"/>
              <a:t>8/12/2019</a:t>
            </a:fld>
            <a:endParaRPr lang="en-US" dirty="0"/>
          </a:p>
        </p:txBody>
      </p:sp>
      <p:sp>
        <p:nvSpPr>
          <p:cNvPr id="14" name="Slide Number Placeholder 13"/>
          <p:cNvSpPr>
            <a:spLocks noGrp="1"/>
          </p:cNvSpPr>
          <p:nvPr>
            <p:ph type="sldNum" sz="quarter" idx="11"/>
          </p:nvPr>
        </p:nvSpPr>
        <p:spPr/>
        <p:txBody>
          <a:bodyPr/>
          <a:lstStyle/>
          <a:p>
            <a:fld id="{2B19053D-4B37-4D7B-8ABF-990319F02EEF}"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E6B9B64A-A574-4632-8FB6-30501D3E1ACB}" type="datetime1">
              <a:rPr lang="en-US" smtClean="0"/>
              <a:t>8/12/2019</a:t>
            </a:fld>
            <a:endParaRPr lang="en-US" dirty="0"/>
          </a:p>
        </p:txBody>
      </p:sp>
      <p:sp>
        <p:nvSpPr>
          <p:cNvPr id="14" name="Slide Number Placeholder 13"/>
          <p:cNvSpPr>
            <a:spLocks noGrp="1"/>
          </p:cNvSpPr>
          <p:nvPr>
            <p:ph type="sldNum" sz="quarter" idx="11"/>
          </p:nvPr>
        </p:nvSpPr>
        <p:spPr/>
        <p:txBody>
          <a:bodyPr/>
          <a:lstStyle/>
          <a:p>
            <a:fld id="{2B19053D-4B37-4D7B-8ABF-990319F02EEF}"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B55F5725-E820-4B2A-A81C-15E6A453397F}" type="datetime1">
              <a:rPr lang="en-US" smtClean="0"/>
              <a:t>8/12/2019</a:t>
            </a:fld>
            <a:endParaRPr lang="en-US" dirty="0"/>
          </a:p>
        </p:txBody>
      </p:sp>
      <p:sp>
        <p:nvSpPr>
          <p:cNvPr id="11" name="Slide Number Placeholder 10"/>
          <p:cNvSpPr>
            <a:spLocks noGrp="1"/>
          </p:cNvSpPr>
          <p:nvPr>
            <p:ph type="sldNum" sz="quarter" idx="11"/>
          </p:nvPr>
        </p:nvSpPr>
        <p:spPr/>
        <p:txBody>
          <a:bodyPr/>
          <a:lstStyle/>
          <a:p>
            <a:fld id="{2B19053D-4B37-4D7B-8ABF-990319F02EEF}" type="slidenum">
              <a:rPr lang="en-US" smtClean="0"/>
              <a:pPr/>
              <a:t>‹#›</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B68DB90A-5AB2-4BF4-8147-F4CADCC03FE3}" type="datetime1">
              <a:rPr lang="en-US" smtClean="0"/>
              <a:t>8/12/2019</a:t>
            </a:fld>
            <a:endParaRPr lang="en-US" dirty="0"/>
          </a:p>
        </p:txBody>
      </p:sp>
      <p:sp>
        <p:nvSpPr>
          <p:cNvPr id="13" name="Slide Number Placeholder 12"/>
          <p:cNvSpPr>
            <a:spLocks noGrp="1"/>
          </p:cNvSpPr>
          <p:nvPr>
            <p:ph type="sldNum" sz="quarter" idx="11"/>
          </p:nvPr>
        </p:nvSpPr>
        <p:spPr>
          <a:xfrm>
            <a:off x="4116388" y="6400800"/>
            <a:ext cx="533400" cy="152400"/>
          </a:xfrm>
        </p:spPr>
        <p:txBody>
          <a:bodyPr/>
          <a:lstStyle/>
          <a:p>
            <a:fld id="{2B19053D-4B37-4D7B-8ABF-990319F02EEF}" type="slidenum">
              <a:rPr lang="en-US" smtClean="0"/>
              <a:pPr/>
              <a:t>‹#›</a:t>
            </a:fld>
            <a:endParaRPr lang="en-US"/>
          </a:p>
        </p:txBody>
      </p:sp>
      <p:sp>
        <p:nvSpPr>
          <p:cNvPr id="14" name="Footer Placeholder 13"/>
          <p:cNvSpPr>
            <a:spLocks noGrp="1"/>
          </p:cNvSpPr>
          <p:nvPr>
            <p:ph type="ftr" sz="quarter" idx="12"/>
          </p:nvPr>
        </p:nvSpPr>
        <p:spPr>
          <a:xfrm>
            <a:off x="838200" y="6296248"/>
            <a:ext cx="2820987" cy="152400"/>
          </a:xfrm>
        </p:spPr>
        <p:txBody>
          <a:bodyPr/>
          <a:lstStyle/>
          <a:p>
            <a:endParaRPr lang="en-US" dirty="0"/>
          </a:p>
        </p:txBody>
      </p:sp>
      <p:sp>
        <p:nvSpPr>
          <p:cNvPr id="15" name="Title 14"/>
          <p:cNvSpPr>
            <a:spLocks noGrp="1"/>
          </p:cNvSpPr>
          <p:nvPr>
            <p:ph type="title"/>
          </p:nvPr>
        </p:nvSpPr>
        <p:spPr>
          <a:xfrm>
            <a:off x="457200" y="1828800"/>
            <a:ext cx="3200400" cy="1752600"/>
          </a:xfrm>
        </p:spPr>
        <p:txBody>
          <a:bodyPr anchor="b"/>
          <a:lstStyle/>
          <a:p>
            <a:r>
              <a:rPr lang="en-US"/>
              <a:t>Click to edit Master title style</a:t>
            </a:r>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a:t>Click to edit Master title style</a:t>
            </a:r>
          </a:p>
        </p:txBody>
      </p:sp>
      <p:sp>
        <p:nvSpPr>
          <p:cNvPr id="9" name="Date Placeholder 8"/>
          <p:cNvSpPr>
            <a:spLocks noGrp="1"/>
          </p:cNvSpPr>
          <p:nvPr>
            <p:ph type="dt" sz="half" idx="10"/>
          </p:nvPr>
        </p:nvSpPr>
        <p:spPr/>
        <p:txBody>
          <a:bodyPr/>
          <a:lstStyle/>
          <a:p>
            <a:fld id="{FC7ECF7D-CB0D-4FDB-902B-9E5CD56B2F3F}" type="datetime1">
              <a:rPr lang="en-US" smtClean="0"/>
              <a:t>8/12/2019</a:t>
            </a:fld>
            <a:endParaRPr lang="en-US" dirty="0"/>
          </a:p>
        </p:txBody>
      </p:sp>
      <p:sp>
        <p:nvSpPr>
          <p:cNvPr id="13" name="Slide Number Placeholder 12"/>
          <p:cNvSpPr>
            <a:spLocks noGrp="1"/>
          </p:cNvSpPr>
          <p:nvPr>
            <p:ph type="sldNum" sz="quarter" idx="11"/>
          </p:nvPr>
        </p:nvSpPr>
        <p:spPr/>
        <p:txBody>
          <a:bodyPr/>
          <a:lstStyle/>
          <a:p>
            <a:fld id="{2B19053D-4B37-4D7B-8ABF-990319F02EEF}" type="slidenum">
              <a:rPr lang="en-US" smtClean="0"/>
              <a:pPr/>
              <a:t>‹#›</a:t>
            </a:fld>
            <a:endParaRPr lang="en-US"/>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a:t>Click to edit Master title style</a:t>
            </a:r>
          </a:p>
        </p:txBody>
      </p:sp>
      <p:sp>
        <p:nvSpPr>
          <p:cNvPr id="12" name="Date Placeholder 11"/>
          <p:cNvSpPr>
            <a:spLocks noGrp="1"/>
          </p:cNvSpPr>
          <p:nvPr>
            <p:ph type="dt" sz="half" idx="10"/>
          </p:nvPr>
        </p:nvSpPr>
        <p:spPr/>
        <p:txBody>
          <a:bodyPr/>
          <a:lstStyle/>
          <a:p>
            <a:fld id="{C1155614-9033-4786-9235-17DD4EEE6651}" type="datetime1">
              <a:rPr lang="en-US" smtClean="0"/>
              <a:t>8/12/2019</a:t>
            </a:fld>
            <a:endParaRPr lang="en-US" dirty="0"/>
          </a:p>
        </p:txBody>
      </p:sp>
      <p:sp>
        <p:nvSpPr>
          <p:cNvPr id="14" name="Slide Number Placeholder 13"/>
          <p:cNvSpPr>
            <a:spLocks noGrp="1"/>
          </p:cNvSpPr>
          <p:nvPr>
            <p:ph type="sldNum" sz="quarter" idx="11"/>
          </p:nvPr>
        </p:nvSpPr>
        <p:spPr/>
        <p:txBody>
          <a:bodyPr/>
          <a:lstStyle/>
          <a:p>
            <a:fld id="{2B19053D-4B37-4D7B-8ABF-990319F02EEF}" type="slidenum">
              <a:rPr lang="en-US" smtClean="0"/>
              <a:pPr/>
              <a:t>‹#›</a:t>
            </a:fld>
            <a:endParaRPr lang="en-US"/>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63DFD299-E27D-455F-9667-E019E6CEA2DD}" type="datetime1">
              <a:rPr lang="en-US" smtClean="0"/>
              <a:t>8/12/2019</a:t>
            </a:fld>
            <a:endParaRPr lang="en-US" dirty="0"/>
          </a:p>
        </p:txBody>
      </p:sp>
      <p:sp>
        <p:nvSpPr>
          <p:cNvPr id="10" name="Slide Number Placeholder 9"/>
          <p:cNvSpPr>
            <a:spLocks noGrp="1"/>
          </p:cNvSpPr>
          <p:nvPr>
            <p:ph type="sldNum" sz="quarter" idx="11"/>
          </p:nvPr>
        </p:nvSpPr>
        <p:spPr/>
        <p:txBody>
          <a:bodyPr/>
          <a:lstStyle/>
          <a:p>
            <a:fld id="{2B19053D-4B37-4D7B-8ABF-990319F02EEF}" type="slidenum">
              <a:rPr lang="en-US" smtClean="0"/>
              <a:pPr/>
              <a:t>‹#›</a:t>
            </a:fld>
            <a:endParaRPr lang="en-US"/>
          </a:p>
        </p:txBody>
      </p:sp>
      <p:sp>
        <p:nvSpPr>
          <p:cNvPr id="11" name="Footer Placeholder 10"/>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3CAA9CB-1752-48C5-8105-E376DCE212C0}" type="datetime1">
              <a:rPr lang="en-US" smtClean="0"/>
              <a:t>8/12/2019</a:t>
            </a:fld>
            <a:endParaRPr lang="en-US" dirty="0"/>
          </a:p>
        </p:txBody>
      </p:sp>
      <p:sp>
        <p:nvSpPr>
          <p:cNvPr id="9" name="Slide Number Placeholder 8"/>
          <p:cNvSpPr>
            <a:spLocks noGrp="1"/>
          </p:cNvSpPr>
          <p:nvPr>
            <p:ph type="sldNum" sz="quarter" idx="11"/>
          </p:nvPr>
        </p:nvSpPr>
        <p:spPr/>
        <p:txBody>
          <a:bodyPr/>
          <a:lstStyle/>
          <a:p>
            <a:fld id="{2B19053D-4B37-4D7B-8ABF-990319F02EEF}" type="slidenum">
              <a:rPr lang="en-US" smtClean="0"/>
              <a:pPr/>
              <a:t>‹#›</a:t>
            </a:fld>
            <a:endParaRPr lang="en-US"/>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C01F1C62-8F5A-4581-84EA-8C88B3391AE6}" type="datetime1">
              <a:rPr lang="en-US" smtClean="0"/>
              <a:t>8/12/2019</a:t>
            </a:fld>
            <a:endParaRPr lang="en-US" dirty="0"/>
          </a:p>
        </p:txBody>
      </p:sp>
      <p:sp>
        <p:nvSpPr>
          <p:cNvPr id="16" name="Slide Number Placeholder 15"/>
          <p:cNvSpPr>
            <a:spLocks noGrp="1"/>
          </p:cNvSpPr>
          <p:nvPr>
            <p:ph type="sldNum" sz="quarter" idx="11"/>
          </p:nvPr>
        </p:nvSpPr>
        <p:spPr/>
        <p:txBody>
          <a:bodyPr/>
          <a:lstStyle/>
          <a:p>
            <a:fld id="{2B19053D-4B37-4D7B-8ABF-990319F02EEF}"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15"/>
          <p:cNvSpPr>
            <a:spLocks noGrp="1"/>
          </p:cNvSpPr>
          <p:nvPr>
            <p:ph type="dt" sz="half" idx="10"/>
          </p:nvPr>
        </p:nvSpPr>
        <p:spPr/>
        <p:txBody>
          <a:bodyPr/>
          <a:lstStyle/>
          <a:p>
            <a:fld id="{75A98DDE-8CD0-4E97-98D0-8F413940748F}" type="datetime1">
              <a:rPr lang="en-US" smtClean="0"/>
              <a:t>8/12/2019</a:t>
            </a:fld>
            <a:endParaRPr lang="en-US" dirty="0"/>
          </a:p>
        </p:txBody>
      </p:sp>
      <p:sp>
        <p:nvSpPr>
          <p:cNvPr id="17" name="Slide Number Placeholder 16"/>
          <p:cNvSpPr>
            <a:spLocks noGrp="1"/>
          </p:cNvSpPr>
          <p:nvPr>
            <p:ph type="sldNum" sz="quarter" idx="11"/>
          </p:nvPr>
        </p:nvSpPr>
        <p:spPr/>
        <p:txBody>
          <a:bodyPr/>
          <a:lstStyle/>
          <a:p>
            <a:fld id="{2B19053D-4B37-4D7B-8ABF-990319F02EEF}" type="slidenum">
              <a:rPr lang="en-US" smtClean="0"/>
              <a:pPr/>
              <a:t>‹#›</a:t>
            </a:fld>
            <a:endParaRPr lang="en-US" dirty="0"/>
          </a:p>
        </p:txBody>
      </p:sp>
      <p:sp>
        <p:nvSpPr>
          <p:cNvPr id="18" name="Footer Placeholder 17"/>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2B19053D-4B37-4D7B-8ABF-990319F02EEF}" type="slidenum">
              <a:rPr lang="en-US" smtClean="0"/>
              <a:pPr/>
              <a:t>‹#›</a:t>
            </a:fld>
            <a:endParaRPr lang="en-US" dirty="0"/>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34BB6B48-E8B6-492E-B5F2-B7A73A7469AD}" type="datetime1">
              <a:rPr lang="en-US" smtClean="0"/>
              <a:t>8/12/2019</a:t>
            </a:fld>
            <a:endParaRPr lang="en-US" dirty="0"/>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5141" y="3200400"/>
            <a:ext cx="4724400" cy="1219200"/>
          </a:xfrm>
        </p:spPr>
        <p:txBody>
          <a:bodyPr>
            <a:normAutofit fontScale="90000"/>
          </a:bodyPr>
          <a:lstStyle/>
          <a:p>
            <a:r>
              <a:rPr lang="es-DO" dirty="0">
                <a:solidFill>
                  <a:srgbClr val="384E50"/>
                </a:solidFill>
                <a:latin typeface="Verdana" pitchFamily="34" charset="0"/>
                <a:ea typeface="Verdana" pitchFamily="34" charset="0"/>
                <a:cs typeface="Verdana" pitchFamily="34" charset="0"/>
              </a:rPr>
              <a:t>Energía Solar Para Hoteles en la Republica Dominicana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34" y="609600"/>
            <a:ext cx="3661707" cy="1143000"/>
          </a:xfrm>
          <a:prstGeom prst="rect">
            <a:avLst/>
          </a:prstGeom>
        </p:spPr>
      </p:pic>
      <p:sp>
        <p:nvSpPr>
          <p:cNvPr id="5" name="Subtitle 4"/>
          <p:cNvSpPr txBox="1">
            <a:spLocks noGrp="1"/>
          </p:cNvSpPr>
          <p:nvPr>
            <p:ph type="subTitle" idx="1"/>
          </p:nvPr>
        </p:nvSpPr>
        <p:spPr>
          <a:xfrm>
            <a:off x="2971800" y="4575517"/>
            <a:ext cx="3505200" cy="307777"/>
          </a:xfrm>
          <a:prstGeom prst="rect">
            <a:avLst/>
          </a:prstGeom>
          <a:noFill/>
        </p:spPr>
        <p:txBody>
          <a:bodyPr wrap="square" rtlCol="0">
            <a:spAutoFit/>
          </a:bodyPr>
          <a:lstStyle/>
          <a:p>
            <a:pPr lvl="0"/>
            <a:r>
              <a:rPr lang="es-DO" dirty="0">
                <a:solidFill>
                  <a:srgbClr val="384E50"/>
                </a:solidFill>
                <a:latin typeface="Verdana" pitchFamily="34" charset="0"/>
                <a:ea typeface="Verdana" pitchFamily="34" charset="0"/>
                <a:cs typeface="Verdana" pitchFamily="34" charset="0"/>
              </a:rPr>
              <a:t>PRESENTACIÓN PARA HOTELES</a:t>
            </a:r>
          </a:p>
        </p:txBody>
      </p:sp>
      <p:sp>
        <p:nvSpPr>
          <p:cNvPr id="6" name="Rectangle 5"/>
          <p:cNvSpPr/>
          <p:nvPr/>
        </p:nvSpPr>
        <p:spPr>
          <a:xfrm>
            <a:off x="1866900" y="2002423"/>
            <a:ext cx="4190999" cy="338554"/>
          </a:xfrm>
          <a:prstGeom prst="rect">
            <a:avLst/>
          </a:prstGeom>
        </p:spPr>
        <p:txBody>
          <a:bodyPr wrap="square">
            <a:spAutoFit/>
          </a:bodyPr>
          <a:lstStyle/>
          <a:p>
            <a:pPr lvl="0" algn="ctr">
              <a:spcBef>
                <a:spcPct val="20000"/>
              </a:spcBef>
            </a:pPr>
            <a:r>
              <a:rPr lang="es-ES" sz="1600" b="1" spc="300" dirty="0">
                <a:solidFill>
                  <a:prstClr val="black"/>
                </a:solidFill>
                <a:latin typeface="Bradley Hand ITC" pitchFamily="66" charset="0"/>
              </a:rPr>
              <a:t>“Tu Negocio Puede Hacer Mejor”</a:t>
            </a:r>
            <a:endParaRPr lang="en-US" sz="1600" b="1" spc="300" dirty="0">
              <a:solidFill>
                <a:prstClr val="black"/>
              </a:solidFill>
              <a:latin typeface="Bradley Hand ITC" pitchFamily="66" charset="0"/>
            </a:endParaRPr>
          </a:p>
        </p:txBody>
      </p:sp>
      <p:sp>
        <p:nvSpPr>
          <p:cNvPr id="8"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pic>
        <p:nvPicPr>
          <p:cNvPr id="184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9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fade">
                                      <p:cBhvr>
                                        <p:cTn id="7" dur="1750"/>
                                        <p:tgtEl>
                                          <p:spTgt spid="18441"/>
                                        </p:tgtEl>
                                      </p:cBhvr>
                                    </p:animEffect>
                                    <p:anim calcmode="lin" valueType="num">
                                      <p:cBhvr>
                                        <p:cTn id="8" dur="1750" fill="hold"/>
                                        <p:tgtEl>
                                          <p:spTgt spid="18441"/>
                                        </p:tgtEl>
                                        <p:attrNameLst>
                                          <p:attrName>ppt_x</p:attrName>
                                        </p:attrNameLst>
                                      </p:cBhvr>
                                      <p:tavLst>
                                        <p:tav tm="0">
                                          <p:val>
                                            <p:strVal val="#ppt_x"/>
                                          </p:val>
                                        </p:tav>
                                        <p:tav tm="100000">
                                          <p:val>
                                            <p:strVal val="#ppt_x"/>
                                          </p:val>
                                        </p:tav>
                                      </p:tavLst>
                                    </p:anim>
                                    <p:anim calcmode="lin" valueType="num">
                                      <p:cBhvr>
                                        <p:cTn id="9" dur="1750" fill="hold"/>
                                        <p:tgtEl>
                                          <p:spTgt spid="18441"/>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18441"/>
                                        </p:tgtEl>
                                        <p:attrNameLst>
                                          <p:attrName>r</p:attrName>
                                        </p:attrNameLst>
                                      </p:cBhvr>
                                    </p:animRot>
                                    <p:animRot by="-240000">
                                      <p:cBhvr>
                                        <p:cTn id="13" dur="400" fill="hold">
                                          <p:stCondLst>
                                            <p:cond delay="400"/>
                                          </p:stCondLst>
                                        </p:cTn>
                                        <p:tgtEl>
                                          <p:spTgt spid="18441"/>
                                        </p:tgtEl>
                                        <p:attrNameLst>
                                          <p:attrName>r</p:attrName>
                                        </p:attrNameLst>
                                      </p:cBhvr>
                                    </p:animRot>
                                    <p:animRot by="240000">
                                      <p:cBhvr>
                                        <p:cTn id="14" dur="400" fill="hold">
                                          <p:stCondLst>
                                            <p:cond delay="800"/>
                                          </p:stCondLst>
                                        </p:cTn>
                                        <p:tgtEl>
                                          <p:spTgt spid="18441"/>
                                        </p:tgtEl>
                                        <p:attrNameLst>
                                          <p:attrName>r</p:attrName>
                                        </p:attrNameLst>
                                      </p:cBhvr>
                                    </p:animRot>
                                    <p:animRot by="-240000">
                                      <p:cBhvr>
                                        <p:cTn id="15" dur="400" fill="hold">
                                          <p:stCondLst>
                                            <p:cond delay="1200"/>
                                          </p:stCondLst>
                                        </p:cTn>
                                        <p:tgtEl>
                                          <p:spTgt spid="18441"/>
                                        </p:tgtEl>
                                        <p:attrNameLst>
                                          <p:attrName>r</p:attrName>
                                        </p:attrNameLst>
                                      </p:cBhvr>
                                    </p:animRot>
                                    <p:animRot by="120000">
                                      <p:cBhvr>
                                        <p:cTn id="16" dur="400" fill="hold">
                                          <p:stCondLst>
                                            <p:cond delay="1600"/>
                                          </p:stCondLst>
                                        </p:cTn>
                                        <p:tgtEl>
                                          <p:spTgt spid="184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lum contrast="11000"/>
            <a:extLst>
              <a:ext uri="{28A0092B-C50C-407E-A947-70E740481C1C}">
                <a14:useLocalDpi xmlns:a14="http://schemas.microsoft.com/office/drawing/2010/main" val="0"/>
              </a:ext>
            </a:extLst>
          </a:blip>
          <a:srcRect/>
          <a:stretch>
            <a:fillRect/>
          </a:stretch>
        </p:blipFill>
        <p:spPr bwMode="auto">
          <a:xfrm>
            <a:off x="478657" y="1579700"/>
            <a:ext cx="7598543" cy="50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1" y="609600"/>
            <a:ext cx="8309794" cy="954107"/>
          </a:xfrm>
          <a:prstGeom prst="rect">
            <a:avLst/>
          </a:prstGeom>
          <a:noFill/>
        </p:spPr>
        <p:txBody>
          <a:bodyPr wrap="square" rtlCol="0">
            <a:spAutoFit/>
          </a:bodyPr>
          <a:lstStyle/>
          <a:p>
            <a:r>
              <a:rPr lang="en-US" sz="2800" b="1" dirty="0"/>
              <a:t>1- </a:t>
            </a:r>
            <a:r>
              <a:rPr lang="en-US" sz="2800" b="1" dirty="0" err="1"/>
              <a:t>Porque</a:t>
            </a:r>
            <a:r>
              <a:rPr lang="en-US" sz="2800" b="1" dirty="0"/>
              <a:t> </a:t>
            </a:r>
            <a:r>
              <a:rPr lang="en-US" sz="2800" b="1" dirty="0" err="1"/>
              <a:t>los</a:t>
            </a:r>
            <a:r>
              <a:rPr lang="en-US" sz="2800" b="1" dirty="0"/>
              <a:t> </a:t>
            </a:r>
            <a:r>
              <a:rPr lang="en-US" sz="2800" b="1" dirty="0" err="1"/>
              <a:t>gastos</a:t>
            </a:r>
            <a:r>
              <a:rPr lang="en-US" sz="2800" b="1" dirty="0"/>
              <a:t> de </a:t>
            </a:r>
            <a:r>
              <a:rPr lang="en-US" sz="2800" b="1" dirty="0" err="1"/>
              <a:t>electricidad</a:t>
            </a:r>
            <a:r>
              <a:rPr lang="en-US" sz="2800" b="1" dirty="0"/>
              <a:t> de </a:t>
            </a:r>
            <a:r>
              <a:rPr lang="en-US" sz="2800" b="1" dirty="0" err="1"/>
              <a:t>los</a:t>
            </a:r>
            <a:r>
              <a:rPr lang="en-US" sz="2800" b="1" dirty="0"/>
              <a:t> </a:t>
            </a:r>
            <a:r>
              <a:rPr lang="en-US" sz="2800" b="1" dirty="0" err="1"/>
              <a:t>hoteles</a:t>
            </a:r>
            <a:r>
              <a:rPr lang="en-US" sz="2800" b="1" dirty="0"/>
              <a:t> del </a:t>
            </a:r>
            <a:r>
              <a:rPr lang="en-US" sz="2800" b="1" dirty="0" err="1"/>
              <a:t>pais</a:t>
            </a:r>
            <a:r>
              <a:rPr lang="en-US" sz="2800" b="1" dirty="0"/>
              <a:t> </a:t>
            </a:r>
            <a:r>
              <a:rPr lang="en-US" sz="2800" b="1" dirty="0" err="1"/>
              <a:t>representan</a:t>
            </a:r>
            <a:r>
              <a:rPr lang="en-US" sz="2800" b="1" dirty="0"/>
              <a:t> mas del 2% del total </a:t>
            </a:r>
            <a:r>
              <a:rPr lang="en-US" sz="2800" b="1" dirty="0" err="1"/>
              <a:t>nacional</a:t>
            </a:r>
            <a:r>
              <a:rPr lang="en-US" sz="2800" b="1" dirty="0"/>
              <a:t> de GDP</a:t>
            </a:r>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242069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3659"/>
            <a:ext cx="7877175" cy="532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533400"/>
            <a:ext cx="7877175" cy="954107"/>
          </a:xfrm>
          <a:prstGeom prst="rect">
            <a:avLst/>
          </a:prstGeom>
          <a:noFill/>
        </p:spPr>
        <p:txBody>
          <a:bodyPr wrap="square" rtlCol="0">
            <a:spAutoFit/>
          </a:bodyPr>
          <a:lstStyle/>
          <a:p>
            <a:r>
              <a:rPr lang="en-US" sz="2800" b="1" dirty="0"/>
              <a:t>2.- </a:t>
            </a:r>
            <a:r>
              <a:rPr lang="en-US" sz="2800" b="1" dirty="0" err="1"/>
              <a:t>Porque</a:t>
            </a:r>
            <a:r>
              <a:rPr lang="en-US" sz="2800" b="1" dirty="0"/>
              <a:t> RD es el </a:t>
            </a:r>
            <a:r>
              <a:rPr lang="en-US" sz="2800" b="1" dirty="0" err="1"/>
              <a:t>pais</a:t>
            </a:r>
            <a:r>
              <a:rPr lang="en-US" sz="2800" b="1" dirty="0"/>
              <a:t> con mas </a:t>
            </a:r>
            <a:r>
              <a:rPr lang="en-US" sz="2800" b="1" dirty="0" err="1"/>
              <a:t>habitaciones</a:t>
            </a:r>
            <a:r>
              <a:rPr lang="en-US" sz="2800" b="1" dirty="0"/>
              <a:t>  </a:t>
            </a:r>
            <a:r>
              <a:rPr lang="en-US" sz="2800" b="1" dirty="0" err="1"/>
              <a:t>en</a:t>
            </a:r>
            <a:r>
              <a:rPr lang="en-US" sz="2800" b="1" dirty="0"/>
              <a:t> </a:t>
            </a:r>
            <a:r>
              <a:rPr lang="en-US" sz="2800" b="1" dirty="0" err="1"/>
              <a:t>toda</a:t>
            </a:r>
            <a:r>
              <a:rPr lang="en-US" sz="2800" b="1" dirty="0"/>
              <a:t> la region del </a:t>
            </a:r>
            <a:r>
              <a:rPr lang="en-US" sz="2800" b="1" dirty="0" err="1"/>
              <a:t>caribe</a:t>
            </a:r>
            <a:endParaRPr lang="en-US" sz="2800" b="1" dirty="0"/>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321219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77173"/>
            <a:ext cx="8029575" cy="553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04800"/>
            <a:ext cx="8410575" cy="954107"/>
          </a:xfrm>
          <a:prstGeom prst="rect">
            <a:avLst/>
          </a:prstGeom>
          <a:noFill/>
        </p:spPr>
        <p:txBody>
          <a:bodyPr wrap="square" rtlCol="0">
            <a:spAutoFit/>
          </a:bodyPr>
          <a:lstStyle/>
          <a:p>
            <a:r>
              <a:rPr lang="en-US" sz="2800" b="1" dirty="0"/>
              <a:t>3.- </a:t>
            </a:r>
            <a:r>
              <a:rPr lang="en-US" sz="2800" b="1" dirty="0" err="1"/>
              <a:t>Porque</a:t>
            </a:r>
            <a:r>
              <a:rPr lang="en-US" sz="2800" b="1" dirty="0"/>
              <a:t> </a:t>
            </a:r>
            <a:r>
              <a:rPr lang="en-US" sz="2800" b="1" dirty="0" err="1"/>
              <a:t>queremos</a:t>
            </a:r>
            <a:r>
              <a:rPr lang="en-US" sz="2800" b="1" dirty="0"/>
              <a:t> </a:t>
            </a:r>
            <a:r>
              <a:rPr lang="en-US" sz="2800" b="1" dirty="0" err="1"/>
              <a:t>ayudar</a:t>
            </a:r>
            <a:r>
              <a:rPr lang="en-US" sz="2800" b="1" dirty="0"/>
              <a:t> a reducir el </a:t>
            </a:r>
            <a:r>
              <a:rPr lang="en-US" sz="2800" b="1" dirty="0" err="1"/>
              <a:t>consumo</a:t>
            </a:r>
            <a:r>
              <a:rPr lang="en-US" sz="2800" b="1" dirty="0"/>
              <a:t> de Fuel Oil Diesel </a:t>
            </a:r>
            <a:r>
              <a:rPr lang="en-US" sz="2800" b="1" dirty="0" err="1"/>
              <a:t>en</a:t>
            </a:r>
            <a:r>
              <a:rPr lang="en-US" sz="2800" b="1" dirty="0"/>
              <a:t> el </a:t>
            </a:r>
            <a:r>
              <a:rPr lang="en-US" sz="2800" b="1" dirty="0" err="1"/>
              <a:t>pais</a:t>
            </a:r>
            <a:endParaRPr lang="en-US" sz="2800" b="1" dirty="0"/>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145951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467152"/>
            <a:ext cx="7315200" cy="511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533400"/>
            <a:ext cx="8243887" cy="954107"/>
          </a:xfrm>
          <a:prstGeom prst="rect">
            <a:avLst/>
          </a:prstGeom>
          <a:noFill/>
        </p:spPr>
        <p:txBody>
          <a:bodyPr wrap="square" rtlCol="0">
            <a:spAutoFit/>
          </a:bodyPr>
          <a:lstStyle/>
          <a:p>
            <a:r>
              <a:rPr lang="en-US" sz="2800" b="1" dirty="0"/>
              <a:t>4.- </a:t>
            </a:r>
            <a:r>
              <a:rPr lang="en-US" sz="2800" b="1" dirty="0" err="1"/>
              <a:t>Porque</a:t>
            </a:r>
            <a:r>
              <a:rPr lang="en-US" sz="2800" b="1" dirty="0"/>
              <a:t> </a:t>
            </a:r>
            <a:r>
              <a:rPr lang="en-US" sz="2800" b="1" dirty="0" err="1"/>
              <a:t>pretendemos</a:t>
            </a:r>
            <a:r>
              <a:rPr lang="en-US" sz="2800" b="1" dirty="0"/>
              <a:t> </a:t>
            </a:r>
            <a:r>
              <a:rPr lang="en-US" sz="2800" b="1" dirty="0" err="1"/>
              <a:t>ayudar</a:t>
            </a:r>
            <a:r>
              <a:rPr lang="en-US" sz="2800" b="1" dirty="0"/>
              <a:t> a reducir la emision de CO2  </a:t>
            </a:r>
            <a:r>
              <a:rPr lang="en-US" sz="2800" b="1" dirty="0" err="1"/>
              <a:t>en</a:t>
            </a:r>
            <a:r>
              <a:rPr lang="en-US" sz="2800" b="1" dirty="0"/>
              <a:t> </a:t>
            </a:r>
            <a:r>
              <a:rPr lang="en-US" sz="2800" b="1" dirty="0" err="1"/>
              <a:t>nuestro</a:t>
            </a:r>
            <a:r>
              <a:rPr lang="en-US" sz="2800" b="1" dirty="0"/>
              <a:t> </a:t>
            </a:r>
            <a:r>
              <a:rPr lang="en-US" sz="2800" b="1" dirty="0" err="1"/>
              <a:t>medio</a:t>
            </a:r>
            <a:r>
              <a:rPr lang="en-US" sz="2800" b="1" dirty="0"/>
              <a:t> </a:t>
            </a:r>
            <a:r>
              <a:rPr lang="en-US" sz="2800" b="1" dirty="0" err="1"/>
              <a:t>ambiente</a:t>
            </a:r>
            <a:endParaRPr lang="en-US" sz="2800" b="1" dirty="0"/>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276971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1524000"/>
            <a:ext cx="82391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685800"/>
            <a:ext cx="8229600" cy="954107"/>
          </a:xfrm>
          <a:prstGeom prst="rect">
            <a:avLst/>
          </a:prstGeom>
          <a:noFill/>
        </p:spPr>
        <p:txBody>
          <a:bodyPr wrap="square" rtlCol="0">
            <a:spAutoFit/>
          </a:bodyPr>
          <a:lstStyle/>
          <a:p>
            <a:r>
              <a:rPr lang="en-US" sz="2800" b="1" dirty="0"/>
              <a:t>5.- </a:t>
            </a:r>
            <a:r>
              <a:rPr lang="en-US" sz="2800" b="1" dirty="0" err="1"/>
              <a:t>Porque</a:t>
            </a:r>
            <a:r>
              <a:rPr lang="en-US" sz="2800" b="1" dirty="0"/>
              <a:t> </a:t>
            </a:r>
            <a:r>
              <a:rPr lang="en-US" sz="2800" b="1" dirty="0" err="1"/>
              <a:t>queremos</a:t>
            </a:r>
            <a:r>
              <a:rPr lang="en-US" sz="2800" b="1" dirty="0"/>
              <a:t> reducir </a:t>
            </a:r>
            <a:r>
              <a:rPr lang="en-US" sz="2800" b="1" dirty="0" err="1"/>
              <a:t>los</a:t>
            </a:r>
            <a:r>
              <a:rPr lang="en-US" sz="2800" b="1" dirty="0"/>
              <a:t> </a:t>
            </a:r>
            <a:r>
              <a:rPr lang="en-US" sz="2800" b="1" dirty="0" err="1"/>
              <a:t>gastos</a:t>
            </a:r>
            <a:r>
              <a:rPr lang="en-US" sz="2800" b="1" dirty="0"/>
              <a:t> </a:t>
            </a:r>
            <a:r>
              <a:rPr lang="en-US" sz="2800" b="1" dirty="0" err="1"/>
              <a:t>por</a:t>
            </a:r>
            <a:r>
              <a:rPr lang="en-US" sz="2800" b="1" dirty="0"/>
              <a:t> </a:t>
            </a:r>
            <a:r>
              <a:rPr lang="en-US" sz="2800" b="1" dirty="0" err="1"/>
              <a:t>consumo</a:t>
            </a:r>
            <a:r>
              <a:rPr lang="en-US" sz="2800" b="1" dirty="0"/>
              <a:t> de </a:t>
            </a:r>
            <a:r>
              <a:rPr lang="en-US" sz="2800" b="1" dirty="0" err="1"/>
              <a:t>electricidad</a:t>
            </a:r>
            <a:r>
              <a:rPr lang="en-US" sz="2800" b="1" dirty="0"/>
              <a:t> y </a:t>
            </a:r>
            <a:r>
              <a:rPr lang="en-US" sz="2800" b="1" dirty="0" err="1"/>
              <a:t>aumentar</a:t>
            </a:r>
            <a:r>
              <a:rPr lang="en-US" sz="2800" b="1" dirty="0"/>
              <a:t> </a:t>
            </a:r>
            <a:r>
              <a:rPr lang="en-US" sz="2800" b="1" dirty="0" err="1"/>
              <a:t>sus</a:t>
            </a:r>
            <a:r>
              <a:rPr lang="en-US" sz="2800" b="1" dirty="0"/>
              <a:t> </a:t>
            </a:r>
            <a:r>
              <a:rPr lang="en-US" sz="2800" b="1" dirty="0" err="1"/>
              <a:t>ahorros</a:t>
            </a:r>
            <a:endParaRPr lang="en-US" sz="2800" b="1" dirty="0"/>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376875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703" y="609600"/>
            <a:ext cx="8077200" cy="2246769"/>
          </a:xfrm>
          <a:prstGeom prst="rect">
            <a:avLst/>
          </a:prstGeom>
        </p:spPr>
        <p:txBody>
          <a:bodyPr wrap="square">
            <a:spAutoFit/>
          </a:bodyPr>
          <a:lstStyle/>
          <a:p>
            <a:r>
              <a:rPr lang="es-ES" sz="2800" b="1" dirty="0"/>
              <a:t>6.- Porque el potencial de energía solar se sitúa entre 5 y 6 </a:t>
            </a:r>
            <a:r>
              <a:rPr lang="es-ES" sz="2800" b="1" dirty="0" err="1"/>
              <a:t>kWh</a:t>
            </a:r>
            <a:r>
              <a:rPr lang="es-ES" sz="2800" b="1" dirty="0"/>
              <a:t>/m2, (entre 80% y 92% de los valores máximos) con una irradiación horizontal global (GHI) promedio generalmente en el rango de 210 a 250W/m2</a:t>
            </a:r>
            <a:endParaRPr lang="en-US" sz="2800" b="1" dirty="0"/>
          </a:p>
        </p:txBody>
      </p:sp>
      <p:pic>
        <p:nvPicPr>
          <p:cNvPr id="12290" name="Picture 2" descr="F:\RENTAINO\Servicios\Solar Energy\el sol en 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447" y="2856369"/>
            <a:ext cx="5199711" cy="342141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2067644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1"/>
            <a:ext cx="7467600" cy="838199"/>
          </a:xfrm>
        </p:spPr>
        <p:txBody>
          <a:bodyPr>
            <a:noAutofit/>
          </a:bodyPr>
          <a:lstStyle/>
          <a:p>
            <a:r>
              <a:rPr lang="en-US" sz="2800" dirty="0"/>
              <a:t>PORQUE RECOMENDAMOS CAMBIARSE A ENERGIA FOTOVOLTAICA</a:t>
            </a:r>
          </a:p>
        </p:txBody>
      </p:sp>
      <p:sp>
        <p:nvSpPr>
          <p:cNvPr id="4" name="Text Placeholder 3"/>
          <p:cNvSpPr>
            <a:spLocks noGrp="1"/>
          </p:cNvSpPr>
          <p:nvPr>
            <p:ph type="body" sz="half" idx="2"/>
          </p:nvPr>
        </p:nvSpPr>
        <p:spPr>
          <a:xfrm>
            <a:off x="3200400" y="1600200"/>
            <a:ext cx="5105400" cy="5029200"/>
          </a:xfrm>
        </p:spPr>
        <p:txBody>
          <a:bodyPr>
            <a:noAutofit/>
          </a:bodyPr>
          <a:lstStyle/>
          <a:p>
            <a:pPr algn="l"/>
            <a:r>
              <a:rPr lang="en-US" sz="1800" dirty="0">
                <a:solidFill>
                  <a:schemeClr val="tx1">
                    <a:lumMod val="65000"/>
                    <a:lumOff val="35000"/>
                  </a:schemeClr>
                </a:solidFill>
              </a:rPr>
              <a:t>2.- </a:t>
            </a:r>
            <a:r>
              <a:rPr lang="en-US" sz="1800" dirty="0" err="1">
                <a:solidFill>
                  <a:schemeClr val="tx1">
                    <a:lumMod val="65000"/>
                    <a:lumOff val="35000"/>
                  </a:schemeClr>
                </a:solidFill>
              </a:rPr>
              <a:t>Porque</a:t>
            </a:r>
            <a:r>
              <a:rPr lang="en-US" sz="1800" dirty="0">
                <a:solidFill>
                  <a:schemeClr val="tx1">
                    <a:lumMod val="65000"/>
                    <a:lumOff val="35000"/>
                  </a:schemeClr>
                </a:solidFill>
              </a:rPr>
              <a:t> </a:t>
            </a:r>
            <a:r>
              <a:rPr lang="en-US" sz="1800" u="sng" dirty="0">
                <a:solidFill>
                  <a:schemeClr val="tx1">
                    <a:lumMod val="65000"/>
                    <a:lumOff val="35000"/>
                  </a:schemeClr>
                </a:solidFill>
              </a:rPr>
              <a:t>Republica </a:t>
            </a:r>
            <a:r>
              <a:rPr lang="en-US" sz="1800" u="sng" dirty="0" err="1">
                <a:solidFill>
                  <a:schemeClr val="tx1">
                    <a:lumMod val="65000"/>
                    <a:lumOff val="35000"/>
                  </a:schemeClr>
                </a:solidFill>
              </a:rPr>
              <a:t>Dominicana</a:t>
            </a:r>
            <a:r>
              <a:rPr lang="en-US" sz="1800" u="sng" dirty="0">
                <a:solidFill>
                  <a:schemeClr val="tx1">
                    <a:lumMod val="65000"/>
                    <a:lumOff val="35000"/>
                  </a:schemeClr>
                </a:solidFill>
              </a:rPr>
              <a:t> </a:t>
            </a:r>
            <a:r>
              <a:rPr lang="en-US" sz="1800" u="sng" dirty="0" err="1">
                <a:solidFill>
                  <a:schemeClr val="tx1">
                    <a:lumMod val="65000"/>
                    <a:lumOff val="35000"/>
                  </a:schemeClr>
                </a:solidFill>
              </a:rPr>
              <a:t>tiene</a:t>
            </a:r>
            <a:r>
              <a:rPr lang="en-US" sz="1800" u="sng" dirty="0">
                <a:solidFill>
                  <a:schemeClr val="tx1">
                    <a:lumMod val="65000"/>
                    <a:lumOff val="35000"/>
                  </a:schemeClr>
                </a:solidFill>
              </a:rPr>
              <a:t> </a:t>
            </a:r>
            <a:r>
              <a:rPr lang="en-US" sz="1800" u="sng" dirty="0" err="1">
                <a:solidFill>
                  <a:schemeClr val="tx1">
                    <a:lumMod val="65000"/>
                    <a:lumOff val="35000"/>
                  </a:schemeClr>
                </a:solidFill>
              </a:rPr>
              <a:t>alrededor</a:t>
            </a:r>
            <a:r>
              <a:rPr lang="en-US" sz="1800" u="sng" dirty="0">
                <a:solidFill>
                  <a:schemeClr val="tx1">
                    <a:lumMod val="65000"/>
                    <a:lumOff val="35000"/>
                  </a:schemeClr>
                </a:solidFill>
              </a:rPr>
              <a:t> de 11  horas de sol al </a:t>
            </a:r>
            <a:r>
              <a:rPr lang="en-US" sz="1800" u="sng" dirty="0" err="1">
                <a:solidFill>
                  <a:schemeClr val="tx1">
                    <a:lumMod val="65000"/>
                    <a:lumOff val="35000"/>
                  </a:schemeClr>
                </a:solidFill>
              </a:rPr>
              <a:t>dia</a:t>
            </a:r>
            <a:r>
              <a:rPr lang="en-US" sz="1800" u="sng" dirty="0">
                <a:solidFill>
                  <a:schemeClr val="tx1">
                    <a:lumMod val="65000"/>
                    <a:lumOff val="35000"/>
                  </a:schemeClr>
                </a:solidFill>
              </a:rPr>
              <a:t> </a:t>
            </a:r>
            <a:r>
              <a:rPr lang="en-US" sz="1800" u="sng" dirty="0" err="1">
                <a:solidFill>
                  <a:schemeClr val="tx1">
                    <a:lumMod val="65000"/>
                    <a:lumOff val="35000"/>
                  </a:schemeClr>
                </a:solidFill>
              </a:rPr>
              <a:t>los</a:t>
            </a:r>
            <a:r>
              <a:rPr lang="en-US" sz="1800" u="sng" dirty="0">
                <a:solidFill>
                  <a:schemeClr val="tx1">
                    <a:lumMod val="65000"/>
                    <a:lumOff val="35000"/>
                  </a:schemeClr>
                </a:solidFill>
              </a:rPr>
              <a:t> 365 </a:t>
            </a:r>
            <a:r>
              <a:rPr lang="en-US" sz="1800" u="sng" dirty="0" err="1">
                <a:solidFill>
                  <a:schemeClr val="tx1">
                    <a:lumMod val="65000"/>
                    <a:lumOff val="35000"/>
                  </a:schemeClr>
                </a:solidFill>
              </a:rPr>
              <a:t>dias</a:t>
            </a:r>
            <a:r>
              <a:rPr lang="en-US" sz="1800" u="sng" dirty="0">
                <a:solidFill>
                  <a:schemeClr val="tx1">
                    <a:lumMod val="65000"/>
                    <a:lumOff val="35000"/>
                  </a:schemeClr>
                </a:solidFill>
              </a:rPr>
              <a:t> del </a:t>
            </a:r>
            <a:r>
              <a:rPr lang="en-US" sz="1800" u="sng" dirty="0" err="1">
                <a:solidFill>
                  <a:schemeClr val="tx1">
                    <a:lumMod val="65000"/>
                    <a:lumOff val="35000"/>
                  </a:schemeClr>
                </a:solidFill>
              </a:rPr>
              <a:t>ano</a:t>
            </a:r>
            <a:r>
              <a:rPr lang="en-US" sz="1800" dirty="0">
                <a:solidFill>
                  <a:schemeClr val="tx1">
                    <a:lumMod val="65000"/>
                    <a:lumOff val="35000"/>
                  </a:schemeClr>
                </a:solidFill>
              </a:rPr>
              <a:t>.</a:t>
            </a:r>
          </a:p>
          <a:p>
            <a:pPr algn="l"/>
            <a:endParaRPr lang="en-US" sz="800" dirty="0">
              <a:solidFill>
                <a:schemeClr val="tx1">
                  <a:lumMod val="65000"/>
                  <a:lumOff val="35000"/>
                </a:schemeClr>
              </a:solidFill>
            </a:endParaRPr>
          </a:p>
          <a:p>
            <a:pPr algn="l"/>
            <a:r>
              <a:rPr lang="en-US" sz="1800" dirty="0">
                <a:solidFill>
                  <a:schemeClr val="tx1">
                    <a:lumMod val="65000"/>
                    <a:lumOff val="35000"/>
                  </a:schemeClr>
                </a:solidFill>
              </a:rPr>
              <a:t>3- </a:t>
            </a:r>
            <a:r>
              <a:rPr lang="en-US" sz="1800" dirty="0" err="1">
                <a:solidFill>
                  <a:schemeClr val="tx1">
                    <a:lumMod val="65000"/>
                    <a:lumOff val="35000"/>
                  </a:schemeClr>
                </a:solidFill>
              </a:rPr>
              <a:t>Porque</a:t>
            </a:r>
            <a:r>
              <a:rPr lang="en-US" sz="1800" dirty="0">
                <a:solidFill>
                  <a:schemeClr val="tx1">
                    <a:lumMod val="65000"/>
                    <a:lumOff val="35000"/>
                  </a:schemeClr>
                </a:solidFill>
              </a:rPr>
              <a:t> </a:t>
            </a:r>
            <a:r>
              <a:rPr lang="en-US" sz="1800" dirty="0" err="1">
                <a:solidFill>
                  <a:schemeClr val="tx1">
                    <a:lumMod val="65000"/>
                    <a:lumOff val="35000"/>
                  </a:schemeClr>
                </a:solidFill>
              </a:rPr>
              <a:t>sabemos</a:t>
            </a:r>
            <a:r>
              <a:rPr lang="en-US" sz="1800" dirty="0">
                <a:solidFill>
                  <a:schemeClr val="tx1">
                    <a:lumMod val="65000"/>
                    <a:lumOff val="35000"/>
                  </a:schemeClr>
                </a:solidFill>
              </a:rPr>
              <a:t> que </a:t>
            </a:r>
            <a:r>
              <a:rPr lang="en-US" sz="1800" dirty="0" err="1">
                <a:solidFill>
                  <a:schemeClr val="tx1">
                    <a:lumMod val="65000"/>
                    <a:lumOff val="35000"/>
                  </a:schemeClr>
                </a:solidFill>
              </a:rPr>
              <a:t>cargas</a:t>
            </a:r>
            <a:r>
              <a:rPr lang="en-US" sz="1800" dirty="0">
                <a:solidFill>
                  <a:schemeClr val="tx1">
                    <a:lumMod val="65000"/>
                    <a:lumOff val="35000"/>
                  </a:schemeClr>
                </a:solidFill>
              </a:rPr>
              <a:t> con </a:t>
            </a:r>
            <a:r>
              <a:rPr lang="en-US" sz="1800" dirty="0" err="1">
                <a:solidFill>
                  <a:schemeClr val="tx1">
                    <a:lumMod val="65000"/>
                    <a:lumOff val="35000"/>
                  </a:schemeClr>
                </a:solidFill>
              </a:rPr>
              <a:t>grandes</a:t>
            </a:r>
            <a:r>
              <a:rPr lang="en-US" sz="1800" dirty="0">
                <a:solidFill>
                  <a:schemeClr val="tx1">
                    <a:lumMod val="65000"/>
                    <a:lumOff val="35000"/>
                  </a:schemeClr>
                </a:solidFill>
              </a:rPr>
              <a:t> </a:t>
            </a:r>
            <a:r>
              <a:rPr lang="en-US" sz="1800" dirty="0" err="1">
                <a:solidFill>
                  <a:schemeClr val="tx1">
                    <a:lumMod val="65000"/>
                    <a:lumOff val="35000"/>
                  </a:schemeClr>
                </a:solidFill>
              </a:rPr>
              <a:t>costos</a:t>
            </a:r>
            <a:r>
              <a:rPr lang="en-US" sz="1800" dirty="0">
                <a:solidFill>
                  <a:schemeClr val="tx1">
                    <a:lumMod val="65000"/>
                    <a:lumOff val="35000"/>
                  </a:schemeClr>
                </a:solidFill>
              </a:rPr>
              <a:t> de </a:t>
            </a:r>
            <a:r>
              <a:rPr lang="en-US" sz="1800" dirty="0" err="1">
                <a:solidFill>
                  <a:schemeClr val="tx1">
                    <a:lumMod val="65000"/>
                    <a:lumOff val="35000"/>
                  </a:schemeClr>
                </a:solidFill>
              </a:rPr>
              <a:t>electricidad</a:t>
            </a:r>
            <a:r>
              <a:rPr lang="en-US" sz="1800" dirty="0">
                <a:solidFill>
                  <a:schemeClr val="tx1">
                    <a:lumMod val="65000"/>
                    <a:lumOff val="35000"/>
                  </a:schemeClr>
                </a:solidFill>
              </a:rPr>
              <a:t> </a:t>
            </a:r>
            <a:r>
              <a:rPr lang="en-US" sz="1800" dirty="0" err="1">
                <a:solidFill>
                  <a:schemeClr val="tx1">
                    <a:lumMod val="65000"/>
                    <a:lumOff val="35000"/>
                  </a:schemeClr>
                </a:solidFill>
              </a:rPr>
              <a:t>los</a:t>
            </a:r>
            <a:r>
              <a:rPr lang="en-US" sz="1800" dirty="0">
                <a:solidFill>
                  <a:schemeClr val="tx1">
                    <a:lumMod val="65000"/>
                    <a:lumOff val="35000"/>
                  </a:schemeClr>
                </a:solidFill>
              </a:rPr>
              <a:t> que </a:t>
            </a:r>
            <a:r>
              <a:rPr lang="en-US" sz="1800" dirty="0" err="1">
                <a:solidFill>
                  <a:schemeClr val="tx1">
                    <a:lumMod val="65000"/>
                    <a:lumOff val="35000"/>
                  </a:schemeClr>
                </a:solidFill>
              </a:rPr>
              <a:t>puedes</a:t>
            </a:r>
            <a:r>
              <a:rPr lang="en-US" sz="1800" dirty="0">
                <a:solidFill>
                  <a:schemeClr val="tx1">
                    <a:lumMod val="65000"/>
                    <a:lumOff val="35000"/>
                  </a:schemeClr>
                </a:solidFill>
              </a:rPr>
              <a:t> </a:t>
            </a:r>
            <a:r>
              <a:rPr lang="en-US" sz="1800" dirty="0" err="1">
                <a:solidFill>
                  <a:schemeClr val="tx1">
                    <a:lumMod val="65000"/>
                    <a:lumOff val="35000"/>
                  </a:schemeClr>
                </a:solidFill>
              </a:rPr>
              <a:t>disminuir</a:t>
            </a:r>
            <a:r>
              <a:rPr lang="en-US" sz="1800" dirty="0">
                <a:solidFill>
                  <a:schemeClr val="tx1">
                    <a:lumMod val="65000"/>
                    <a:lumOff val="35000"/>
                  </a:schemeClr>
                </a:solidFill>
              </a:rPr>
              <a:t> </a:t>
            </a:r>
            <a:r>
              <a:rPr lang="en-US" sz="1800" dirty="0" err="1">
                <a:solidFill>
                  <a:schemeClr val="tx1">
                    <a:lumMod val="65000"/>
                    <a:lumOff val="35000"/>
                  </a:schemeClr>
                </a:solidFill>
              </a:rPr>
              <a:t>en</a:t>
            </a:r>
            <a:r>
              <a:rPr lang="en-US" sz="1800" dirty="0">
                <a:solidFill>
                  <a:schemeClr val="tx1">
                    <a:lumMod val="65000"/>
                    <a:lumOff val="35000"/>
                  </a:schemeClr>
                </a:solidFill>
              </a:rPr>
              <a:t> un 100%</a:t>
            </a:r>
          </a:p>
          <a:p>
            <a:pPr algn="l"/>
            <a:endParaRPr lang="en-US" sz="800" dirty="0">
              <a:solidFill>
                <a:schemeClr val="tx1">
                  <a:lumMod val="65000"/>
                  <a:lumOff val="35000"/>
                </a:schemeClr>
              </a:solidFill>
            </a:endParaRPr>
          </a:p>
          <a:p>
            <a:pPr algn="l"/>
            <a:r>
              <a:rPr lang="en-US" sz="1800" dirty="0">
                <a:solidFill>
                  <a:schemeClr val="tx1">
                    <a:lumMod val="65000"/>
                    <a:lumOff val="35000"/>
                  </a:schemeClr>
                </a:solidFill>
              </a:rPr>
              <a:t>4.- </a:t>
            </a:r>
            <a:r>
              <a:rPr lang="en-US" sz="1800" dirty="0" err="1">
                <a:solidFill>
                  <a:schemeClr val="tx1">
                    <a:lumMod val="65000"/>
                    <a:lumOff val="35000"/>
                  </a:schemeClr>
                </a:solidFill>
              </a:rPr>
              <a:t>Porque</a:t>
            </a:r>
            <a:r>
              <a:rPr lang="en-US" sz="1800" dirty="0">
                <a:solidFill>
                  <a:schemeClr val="tx1">
                    <a:lumMod val="65000"/>
                    <a:lumOff val="35000"/>
                  </a:schemeClr>
                </a:solidFill>
              </a:rPr>
              <a:t> la red </a:t>
            </a:r>
            <a:r>
              <a:rPr lang="en-US" sz="1800" dirty="0" err="1">
                <a:solidFill>
                  <a:schemeClr val="tx1">
                    <a:lumMod val="65000"/>
                    <a:lumOff val="35000"/>
                  </a:schemeClr>
                </a:solidFill>
              </a:rPr>
              <a:t>electrica</a:t>
            </a:r>
            <a:r>
              <a:rPr lang="en-US" sz="1800" dirty="0">
                <a:solidFill>
                  <a:schemeClr val="tx1">
                    <a:lumMod val="65000"/>
                    <a:lumOff val="35000"/>
                  </a:schemeClr>
                </a:solidFill>
              </a:rPr>
              <a:t> del </a:t>
            </a:r>
            <a:r>
              <a:rPr lang="en-US" sz="1800" dirty="0" err="1">
                <a:solidFill>
                  <a:schemeClr val="tx1">
                    <a:lumMod val="65000"/>
                    <a:lumOff val="35000"/>
                  </a:schemeClr>
                </a:solidFill>
              </a:rPr>
              <a:t>pais</a:t>
            </a:r>
            <a:r>
              <a:rPr lang="en-US" sz="1800" dirty="0">
                <a:solidFill>
                  <a:schemeClr val="tx1">
                    <a:lumMod val="65000"/>
                    <a:lumOff val="35000"/>
                  </a:schemeClr>
                </a:solidFill>
              </a:rPr>
              <a:t> es </a:t>
            </a:r>
            <a:r>
              <a:rPr lang="en-US" sz="1800" dirty="0" err="1">
                <a:solidFill>
                  <a:schemeClr val="tx1">
                    <a:lumMod val="65000"/>
                    <a:lumOff val="35000"/>
                  </a:schemeClr>
                </a:solidFill>
              </a:rPr>
              <a:t>muy</a:t>
            </a:r>
            <a:r>
              <a:rPr lang="en-US" sz="1800" dirty="0">
                <a:solidFill>
                  <a:schemeClr val="tx1">
                    <a:lumMod val="65000"/>
                    <a:lumOff val="35000"/>
                  </a:schemeClr>
                </a:solidFill>
              </a:rPr>
              <a:t> </a:t>
            </a:r>
            <a:r>
              <a:rPr lang="en-US" sz="1800" dirty="0" err="1">
                <a:solidFill>
                  <a:schemeClr val="tx1">
                    <a:lumMod val="65000"/>
                    <a:lumOff val="35000"/>
                  </a:schemeClr>
                </a:solidFill>
              </a:rPr>
              <a:t>inestable</a:t>
            </a:r>
            <a:r>
              <a:rPr lang="en-US" sz="1800" dirty="0">
                <a:solidFill>
                  <a:schemeClr val="tx1">
                    <a:lumMod val="65000"/>
                    <a:lumOff val="35000"/>
                  </a:schemeClr>
                </a:solidFill>
              </a:rPr>
              <a:t>.</a:t>
            </a:r>
          </a:p>
          <a:p>
            <a:pPr algn="l"/>
            <a:endParaRPr lang="en-US" sz="800" dirty="0">
              <a:solidFill>
                <a:schemeClr val="tx1">
                  <a:lumMod val="65000"/>
                  <a:lumOff val="35000"/>
                </a:schemeClr>
              </a:solidFill>
            </a:endParaRPr>
          </a:p>
          <a:p>
            <a:pPr algn="l"/>
            <a:r>
              <a:rPr lang="en-US" sz="1800" dirty="0">
                <a:solidFill>
                  <a:schemeClr val="tx1">
                    <a:lumMod val="65000"/>
                    <a:lumOff val="35000"/>
                  </a:schemeClr>
                </a:solidFill>
              </a:rPr>
              <a:t>5.-Porque es una </a:t>
            </a:r>
            <a:r>
              <a:rPr lang="en-US" sz="1800" dirty="0" err="1">
                <a:solidFill>
                  <a:schemeClr val="tx1">
                    <a:lumMod val="65000"/>
                    <a:lumOff val="35000"/>
                  </a:schemeClr>
                </a:solidFill>
              </a:rPr>
              <a:t>excelente</a:t>
            </a:r>
            <a:r>
              <a:rPr lang="en-US" sz="1800" dirty="0">
                <a:solidFill>
                  <a:schemeClr val="tx1">
                    <a:lumMod val="65000"/>
                    <a:lumOff val="35000"/>
                  </a:schemeClr>
                </a:solidFill>
              </a:rPr>
              <a:t> inversion que </a:t>
            </a:r>
            <a:r>
              <a:rPr lang="en-US" sz="1800" dirty="0" err="1">
                <a:solidFill>
                  <a:schemeClr val="tx1">
                    <a:lumMod val="65000"/>
                    <a:lumOff val="35000"/>
                  </a:schemeClr>
                </a:solidFill>
              </a:rPr>
              <a:t>representa</a:t>
            </a:r>
            <a:r>
              <a:rPr lang="en-US" sz="1800" dirty="0">
                <a:solidFill>
                  <a:schemeClr val="tx1">
                    <a:lumMod val="65000"/>
                    <a:lumOff val="35000"/>
                  </a:schemeClr>
                </a:solidFill>
              </a:rPr>
              <a:t> un gran </a:t>
            </a:r>
            <a:r>
              <a:rPr lang="en-US" sz="1800" dirty="0" err="1">
                <a:solidFill>
                  <a:schemeClr val="tx1">
                    <a:lumMod val="65000"/>
                    <a:lumOff val="35000"/>
                  </a:schemeClr>
                </a:solidFill>
              </a:rPr>
              <a:t>ahorro</a:t>
            </a:r>
            <a:r>
              <a:rPr lang="en-US" sz="1800" dirty="0">
                <a:solidFill>
                  <a:schemeClr val="tx1">
                    <a:lumMod val="65000"/>
                    <a:lumOff val="35000"/>
                  </a:schemeClr>
                </a:solidFill>
              </a:rPr>
              <a:t> a </a:t>
            </a:r>
            <a:r>
              <a:rPr lang="en-US" sz="1800" dirty="0" err="1">
                <a:solidFill>
                  <a:schemeClr val="tx1">
                    <a:lumMod val="65000"/>
                    <a:lumOff val="35000"/>
                  </a:schemeClr>
                </a:solidFill>
              </a:rPr>
              <a:t>mediano</a:t>
            </a:r>
            <a:r>
              <a:rPr lang="en-US" sz="1800" dirty="0">
                <a:solidFill>
                  <a:schemeClr val="tx1">
                    <a:lumMod val="65000"/>
                    <a:lumOff val="35000"/>
                  </a:schemeClr>
                </a:solidFill>
              </a:rPr>
              <a:t> </a:t>
            </a:r>
            <a:r>
              <a:rPr lang="en-US" sz="1800" dirty="0" err="1">
                <a:solidFill>
                  <a:schemeClr val="tx1">
                    <a:lumMod val="65000"/>
                    <a:lumOff val="35000"/>
                  </a:schemeClr>
                </a:solidFill>
              </a:rPr>
              <a:t>plazo</a:t>
            </a:r>
            <a:r>
              <a:rPr lang="en-US" sz="1800" dirty="0">
                <a:solidFill>
                  <a:schemeClr val="tx1">
                    <a:lumMod val="65000"/>
                    <a:lumOff val="35000"/>
                  </a:schemeClr>
                </a:solidFill>
              </a:rPr>
              <a:t>.</a:t>
            </a:r>
          </a:p>
          <a:p>
            <a:pPr algn="l"/>
            <a:endParaRPr lang="en-US" sz="800" dirty="0">
              <a:solidFill>
                <a:schemeClr val="tx1">
                  <a:lumMod val="65000"/>
                  <a:lumOff val="35000"/>
                </a:schemeClr>
              </a:solidFill>
            </a:endParaRPr>
          </a:p>
          <a:p>
            <a:pPr algn="l"/>
            <a:r>
              <a:rPr lang="en-US" sz="1800" dirty="0">
                <a:solidFill>
                  <a:schemeClr val="tx1">
                    <a:lumMod val="65000"/>
                    <a:lumOff val="35000"/>
                  </a:schemeClr>
                </a:solidFill>
              </a:rPr>
              <a:t>6.-Porque tienes </a:t>
            </a:r>
            <a:r>
              <a:rPr lang="en-US" sz="1800" dirty="0" err="1">
                <a:solidFill>
                  <a:schemeClr val="tx1">
                    <a:lumMod val="65000"/>
                    <a:lumOff val="35000"/>
                  </a:schemeClr>
                </a:solidFill>
              </a:rPr>
              <a:t>ventajas</a:t>
            </a:r>
            <a:r>
              <a:rPr lang="en-US" sz="1800" dirty="0">
                <a:solidFill>
                  <a:schemeClr val="tx1">
                    <a:lumMod val="65000"/>
                    <a:lumOff val="35000"/>
                  </a:schemeClr>
                </a:solidFill>
              </a:rPr>
              <a:t> </a:t>
            </a:r>
            <a:r>
              <a:rPr lang="en-US" sz="1800" dirty="0" err="1">
                <a:solidFill>
                  <a:schemeClr val="tx1">
                    <a:lumMod val="65000"/>
                    <a:lumOff val="35000"/>
                  </a:schemeClr>
                </a:solidFill>
              </a:rPr>
              <a:t>fiscales</a:t>
            </a:r>
            <a:r>
              <a:rPr lang="en-US" sz="1800" dirty="0">
                <a:solidFill>
                  <a:schemeClr val="tx1">
                    <a:lumMod val="65000"/>
                    <a:lumOff val="35000"/>
                  </a:schemeClr>
                </a:solidFill>
              </a:rPr>
              <a:t>: no </a:t>
            </a:r>
            <a:r>
              <a:rPr lang="en-US" sz="1800" dirty="0" err="1">
                <a:solidFill>
                  <a:schemeClr val="tx1">
                    <a:lumMod val="65000"/>
                    <a:lumOff val="35000"/>
                  </a:schemeClr>
                </a:solidFill>
              </a:rPr>
              <a:t>pagas</a:t>
            </a:r>
            <a:r>
              <a:rPr lang="en-US" sz="1800" dirty="0">
                <a:solidFill>
                  <a:schemeClr val="tx1">
                    <a:lumMod val="65000"/>
                    <a:lumOff val="35000"/>
                  </a:schemeClr>
                </a:solidFill>
              </a:rPr>
              <a:t> </a:t>
            </a:r>
            <a:r>
              <a:rPr lang="en-US" sz="1800" dirty="0" err="1">
                <a:solidFill>
                  <a:schemeClr val="tx1">
                    <a:lumMod val="65000"/>
                    <a:lumOff val="35000"/>
                  </a:schemeClr>
                </a:solidFill>
              </a:rPr>
              <a:t>impuestos</a:t>
            </a:r>
            <a:r>
              <a:rPr lang="en-US" sz="1800" dirty="0">
                <a:solidFill>
                  <a:schemeClr val="tx1">
                    <a:lumMod val="65000"/>
                    <a:lumOff val="35000"/>
                  </a:schemeClr>
                </a:solidFill>
              </a:rPr>
              <a:t>.</a:t>
            </a:r>
          </a:p>
          <a:p>
            <a:pPr algn="l"/>
            <a:endParaRPr lang="en-US" sz="800" dirty="0">
              <a:solidFill>
                <a:schemeClr val="tx1">
                  <a:lumMod val="65000"/>
                  <a:lumOff val="35000"/>
                </a:schemeClr>
              </a:solidFill>
            </a:endParaRPr>
          </a:p>
          <a:p>
            <a:pPr algn="l"/>
            <a:r>
              <a:rPr lang="en-US" sz="1800" dirty="0">
                <a:solidFill>
                  <a:schemeClr val="tx1">
                    <a:lumMod val="65000"/>
                    <a:lumOff val="35000"/>
                  </a:schemeClr>
                </a:solidFill>
              </a:rPr>
              <a:t>7.- </a:t>
            </a:r>
            <a:r>
              <a:rPr lang="en-US" sz="1800" dirty="0" err="1">
                <a:solidFill>
                  <a:schemeClr val="tx1">
                    <a:lumMod val="65000"/>
                    <a:lumOff val="35000"/>
                  </a:schemeClr>
                </a:solidFill>
              </a:rPr>
              <a:t>Porque</a:t>
            </a:r>
            <a:r>
              <a:rPr lang="en-US" sz="1800" dirty="0">
                <a:solidFill>
                  <a:schemeClr val="tx1">
                    <a:lumMod val="65000"/>
                    <a:lumOff val="35000"/>
                  </a:schemeClr>
                </a:solidFill>
              </a:rPr>
              <a:t> tus</a:t>
            </a:r>
            <a:r>
              <a:rPr lang="es-ES" sz="1800" dirty="0">
                <a:solidFill>
                  <a:schemeClr val="tx1">
                    <a:lumMod val="65000"/>
                    <a:lumOff val="35000"/>
                  </a:schemeClr>
                </a:solidFill>
              </a:rPr>
              <a:t> costos de operaciones y mantenimientos son bien bajos y la única inversión es el costo inicial. </a:t>
            </a:r>
          </a:p>
          <a:p>
            <a:pPr algn="l"/>
            <a:endParaRPr lang="es-ES" sz="800" dirty="0">
              <a:solidFill>
                <a:schemeClr val="tx1">
                  <a:lumMod val="65000"/>
                  <a:lumOff val="35000"/>
                </a:schemeClr>
              </a:solidFill>
            </a:endParaRPr>
          </a:p>
          <a:p>
            <a:pPr algn="l"/>
            <a:r>
              <a:rPr lang="es-ES" sz="1800" dirty="0">
                <a:solidFill>
                  <a:schemeClr val="tx1">
                    <a:lumMod val="65000"/>
                    <a:lumOff val="35000"/>
                  </a:schemeClr>
                </a:solidFill>
              </a:rPr>
              <a:t>8.- Tienes un retorno de la inversión de 5 a 7 años</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09" y="1542506"/>
            <a:ext cx="2301875" cy="359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5100637"/>
            <a:ext cx="2590800" cy="646331"/>
          </a:xfrm>
          <a:prstGeom prst="rect">
            <a:avLst/>
          </a:prstGeom>
        </p:spPr>
        <p:txBody>
          <a:bodyPr wrap="square">
            <a:spAutoFit/>
          </a:bodyPr>
          <a:lstStyle/>
          <a:p>
            <a:r>
              <a:rPr lang="es-ES" dirty="0"/>
              <a:t>. </a:t>
            </a:r>
          </a:p>
          <a:p>
            <a:endParaRPr lang="es-ES" dirty="0"/>
          </a:p>
        </p:txBody>
      </p:sp>
      <p:sp>
        <p:nvSpPr>
          <p:cNvPr id="10"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
        <p:nvSpPr>
          <p:cNvPr id="7" name="TextBox 6"/>
          <p:cNvSpPr txBox="1"/>
          <p:nvPr/>
        </p:nvSpPr>
        <p:spPr>
          <a:xfrm>
            <a:off x="627575" y="5276671"/>
            <a:ext cx="2454274" cy="1200329"/>
          </a:xfrm>
          <a:prstGeom prst="rect">
            <a:avLst/>
          </a:prstGeom>
          <a:noFill/>
        </p:spPr>
        <p:txBody>
          <a:bodyPr wrap="square" rtlCol="0">
            <a:spAutoFit/>
          </a:bodyPr>
          <a:lstStyle/>
          <a:p>
            <a:r>
              <a:rPr lang="en-US" dirty="0">
                <a:solidFill>
                  <a:schemeClr val="tx1">
                    <a:lumMod val="65000"/>
                    <a:lumOff val="35000"/>
                  </a:schemeClr>
                </a:solidFill>
              </a:rPr>
              <a:t>1.- Los </a:t>
            </a:r>
            <a:r>
              <a:rPr lang="en-US" dirty="0" err="1">
                <a:solidFill>
                  <a:schemeClr val="tx1">
                    <a:lumMod val="65000"/>
                    <a:lumOff val="35000"/>
                  </a:schemeClr>
                </a:solidFill>
              </a:rPr>
              <a:t>paneles</a:t>
            </a:r>
            <a:r>
              <a:rPr lang="en-US" dirty="0">
                <a:solidFill>
                  <a:schemeClr val="tx1">
                    <a:lumMod val="65000"/>
                    <a:lumOff val="35000"/>
                  </a:schemeClr>
                </a:solidFill>
              </a:rPr>
              <a:t> </a:t>
            </a:r>
            <a:r>
              <a:rPr lang="en-US" dirty="0" err="1">
                <a:solidFill>
                  <a:schemeClr val="tx1">
                    <a:lumMod val="65000"/>
                    <a:lumOff val="35000"/>
                  </a:schemeClr>
                </a:solidFill>
              </a:rPr>
              <a:t>solares</a:t>
            </a:r>
            <a:r>
              <a:rPr lang="en-US" dirty="0">
                <a:solidFill>
                  <a:schemeClr val="tx1">
                    <a:lumMod val="65000"/>
                    <a:lumOff val="35000"/>
                  </a:schemeClr>
                </a:solidFill>
              </a:rPr>
              <a:t> </a:t>
            </a:r>
            <a:r>
              <a:rPr lang="en-US" dirty="0" err="1">
                <a:solidFill>
                  <a:schemeClr val="tx1">
                    <a:lumMod val="65000"/>
                    <a:lumOff val="35000"/>
                  </a:schemeClr>
                </a:solidFill>
              </a:rPr>
              <a:t>tienen</a:t>
            </a:r>
            <a:r>
              <a:rPr lang="en-US" dirty="0">
                <a:solidFill>
                  <a:schemeClr val="tx1">
                    <a:lumMod val="65000"/>
                    <a:lumOff val="35000"/>
                  </a:schemeClr>
                </a:solidFill>
              </a:rPr>
              <a:t> un </a:t>
            </a:r>
            <a:r>
              <a:rPr lang="en-US" dirty="0" err="1">
                <a:solidFill>
                  <a:schemeClr val="tx1">
                    <a:lumMod val="65000"/>
                    <a:lumOff val="35000"/>
                  </a:schemeClr>
                </a:solidFill>
              </a:rPr>
              <a:t>periodo</a:t>
            </a:r>
            <a:r>
              <a:rPr lang="en-US" dirty="0">
                <a:solidFill>
                  <a:schemeClr val="tx1">
                    <a:lumMod val="65000"/>
                    <a:lumOff val="35000"/>
                  </a:schemeClr>
                </a:solidFill>
              </a:rPr>
              <a:t> de </a:t>
            </a:r>
            <a:r>
              <a:rPr lang="en-US" dirty="0" err="1">
                <a:solidFill>
                  <a:schemeClr val="tx1">
                    <a:lumMod val="65000"/>
                    <a:lumOff val="35000"/>
                  </a:schemeClr>
                </a:solidFill>
              </a:rPr>
              <a:t>vida</a:t>
            </a:r>
            <a:r>
              <a:rPr lang="en-US" dirty="0">
                <a:solidFill>
                  <a:schemeClr val="tx1">
                    <a:lumMod val="65000"/>
                    <a:lumOff val="35000"/>
                  </a:schemeClr>
                </a:solidFill>
              </a:rPr>
              <a:t> de entre 25 a 30 </a:t>
            </a:r>
            <a:r>
              <a:rPr lang="en-US" dirty="0" err="1">
                <a:solidFill>
                  <a:schemeClr val="tx1">
                    <a:lumMod val="65000"/>
                    <a:lumOff val="35000"/>
                  </a:schemeClr>
                </a:solidFill>
              </a:rPr>
              <a:t>anos</a:t>
            </a:r>
            <a:r>
              <a:rPr lang="en-US" dirty="0">
                <a:solidFill>
                  <a:schemeClr val="tx1">
                    <a:lumMod val="65000"/>
                    <a:lumOff val="35000"/>
                  </a:schemeClr>
                </a:solidFill>
              </a:rPr>
              <a:t>.</a:t>
            </a:r>
          </a:p>
        </p:txBody>
      </p:sp>
    </p:spTree>
    <p:extLst>
      <p:ext uri="{BB962C8B-B14F-4D97-AF65-F5344CB8AC3E}">
        <p14:creationId xmlns:p14="http://schemas.microsoft.com/office/powerpoint/2010/main" val="2017149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8600" y="228600"/>
            <a:ext cx="4333875" cy="6134099"/>
          </a:xfrm>
        </p:spPr>
        <p:txBody>
          <a:bodyPr>
            <a:normAutofit fontScale="90000"/>
          </a:bodyPr>
          <a:lstStyle/>
          <a:p>
            <a:pPr algn="just"/>
            <a:r>
              <a:rPr lang="en-US" dirty="0">
                <a:solidFill>
                  <a:schemeClr val="tx1">
                    <a:lumMod val="65000"/>
                    <a:lumOff val="35000"/>
                  </a:schemeClr>
                </a:solidFill>
                <a:latin typeface="+mn-lt"/>
              </a:rPr>
              <a:t>11.-Porque da una imagen de hotel verde y ayuda al planeta a reducir la emision de CO2 </a:t>
            </a:r>
            <a:br>
              <a:rPr lang="en-US" dirty="0">
                <a:solidFill>
                  <a:schemeClr val="tx1">
                    <a:lumMod val="65000"/>
                    <a:lumOff val="35000"/>
                  </a:schemeClr>
                </a:solidFill>
                <a:latin typeface="+mn-lt"/>
              </a:rPr>
            </a:br>
            <a:br>
              <a:rPr lang="es-ES" dirty="0">
                <a:solidFill>
                  <a:schemeClr val="tx1">
                    <a:lumMod val="65000"/>
                    <a:lumOff val="35000"/>
                  </a:schemeClr>
                </a:solidFill>
                <a:latin typeface="+mn-lt"/>
              </a:rPr>
            </a:br>
            <a:r>
              <a:rPr lang="es-ES" dirty="0">
                <a:solidFill>
                  <a:schemeClr val="tx1">
                    <a:lumMod val="65000"/>
                    <a:lumOff val="35000"/>
                  </a:schemeClr>
                </a:solidFill>
                <a:latin typeface="+mn-lt"/>
              </a:rPr>
              <a:t>12.- Porque es posible vender su energía excedente a las empresas de distribución de energía a un costo marginal, más un bono o incentivo por las externalidades que el mercado no cubre y hacer dinero extra.</a:t>
            </a:r>
            <a:br>
              <a:rPr lang="es-ES" dirty="0">
                <a:solidFill>
                  <a:schemeClr val="tx1">
                    <a:lumMod val="65000"/>
                    <a:lumOff val="35000"/>
                  </a:schemeClr>
                </a:solidFill>
                <a:latin typeface="+mn-lt"/>
              </a:rPr>
            </a:br>
            <a:br>
              <a:rPr lang="es-ES" dirty="0">
                <a:solidFill>
                  <a:schemeClr val="tx1">
                    <a:lumMod val="65000"/>
                    <a:lumOff val="35000"/>
                  </a:schemeClr>
                </a:solidFill>
                <a:latin typeface="+mn-lt"/>
              </a:rPr>
            </a:br>
            <a:br>
              <a:rPr lang="es-ES" dirty="0">
                <a:solidFill>
                  <a:schemeClr val="tx1">
                    <a:lumMod val="65000"/>
                    <a:lumOff val="35000"/>
                  </a:schemeClr>
                </a:solidFill>
                <a:latin typeface="+mn-lt"/>
              </a:rPr>
            </a:br>
            <a:br>
              <a:rPr lang="es-ES" dirty="0">
                <a:solidFill>
                  <a:schemeClr val="tx1">
                    <a:lumMod val="65000"/>
                    <a:lumOff val="35000"/>
                  </a:schemeClr>
                </a:solidFill>
                <a:latin typeface="+mn-lt"/>
              </a:rPr>
            </a:br>
            <a:br>
              <a:rPr lang="es-ES" dirty="0">
                <a:solidFill>
                  <a:schemeClr val="tx1">
                    <a:lumMod val="65000"/>
                    <a:lumOff val="35000"/>
                  </a:schemeClr>
                </a:solidFill>
                <a:latin typeface="+mn-lt"/>
              </a:rPr>
            </a:br>
            <a:r>
              <a:rPr lang="es-ES" dirty="0">
                <a:solidFill>
                  <a:schemeClr val="tx1">
                    <a:lumMod val="65000"/>
                    <a:lumOff val="35000"/>
                  </a:schemeClr>
                </a:solidFill>
                <a:latin typeface="+mn-lt"/>
              </a:rPr>
              <a:t>13.- Porque el gobierno dominicano proporciona beneficios fiscales para las empresas que generan electricidad a partir de fuentes de energías renovables, bajo la Ley No. 57-07 que es la ley sobre “Incentivo al Desarrollo de Fuentes Renovables de Energía y sus Regímenes Especiales” las energía renovables obtienen un marco regulatorio y régimen de incentivos.</a:t>
            </a:r>
            <a:endParaRPr lang="en-US" dirty="0">
              <a:solidFill>
                <a:schemeClr val="tx1">
                  <a:lumMod val="65000"/>
                  <a:lumOff val="35000"/>
                </a:schemeClr>
              </a:solidFill>
              <a:latin typeface="+mn-l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4" y="547150"/>
            <a:ext cx="267652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3200400"/>
            <a:ext cx="3276600" cy="3416320"/>
          </a:xfrm>
          <a:prstGeom prst="rect">
            <a:avLst/>
          </a:prstGeom>
          <a:noFill/>
        </p:spPr>
        <p:txBody>
          <a:bodyPr wrap="square" rtlCol="0">
            <a:spAutoFit/>
          </a:bodyPr>
          <a:lstStyle/>
          <a:p>
            <a:pPr algn="just"/>
            <a:r>
              <a:rPr lang="es-ES" dirty="0">
                <a:solidFill>
                  <a:schemeClr val="tx1">
                    <a:lumMod val="65000"/>
                    <a:lumOff val="35000"/>
                  </a:schemeClr>
                </a:solidFill>
              </a:rPr>
              <a:t>9.- Porque los hoteles pequeños conectados a la red en las regiones turísticas tienen una oportunidad para implementar esta tecnología o los sistemas híbridos diesel inteligentes que permiten la combinación de las unidades diesel con los sistemas solares.</a:t>
            </a:r>
          </a:p>
          <a:p>
            <a:pPr algn="just"/>
            <a:r>
              <a:rPr lang="es-ES" dirty="0">
                <a:solidFill>
                  <a:schemeClr val="tx1">
                    <a:lumMod val="65000"/>
                    <a:lumOff val="35000"/>
                  </a:schemeClr>
                </a:solidFill>
              </a:rPr>
              <a:t>10.-Los equipos de almacena- miento permiten que tenga energía en la noche.</a:t>
            </a:r>
            <a:endParaRPr lang="en-US" dirty="0">
              <a:solidFill>
                <a:schemeClr val="tx1">
                  <a:lumMod val="65000"/>
                  <a:lumOff val="35000"/>
                </a:schemeClr>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16213"/>
            <a:ext cx="76692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186066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8822871" cy="52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407498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993" y="228600"/>
            <a:ext cx="8077200" cy="3273204"/>
          </a:xfrm>
          <a:prstGeom prst="rect">
            <a:avLst/>
          </a:prstGeom>
        </p:spPr>
        <p:txBody>
          <a:bodyPr wrap="square">
            <a:spAutoFit/>
          </a:bodyPr>
          <a:lstStyle/>
          <a:p>
            <a:pPr indent="228600">
              <a:lnSpc>
                <a:spcPct val="115000"/>
              </a:lnSpc>
              <a:spcAft>
                <a:spcPts val="1000"/>
              </a:spcAft>
            </a:pPr>
            <a:r>
              <a:rPr lang="es-ES" sz="2800" b="1" dirty="0">
                <a:latin typeface="+mj-lt"/>
                <a:ea typeface="Century Schoolbook"/>
                <a:cs typeface="Times New Roman"/>
              </a:rPr>
              <a:t>SOLUCIONES  ENERGÉTICAS  DISPONIBLES</a:t>
            </a:r>
            <a:endParaRPr lang="en-US" sz="2800" dirty="0">
              <a:latin typeface="+mj-lt"/>
              <a:ea typeface="Century Schoolbook"/>
              <a:cs typeface="Times New Roman"/>
            </a:endParaRPr>
          </a:p>
          <a:p>
            <a:pPr>
              <a:lnSpc>
                <a:spcPct val="115000"/>
              </a:lnSpc>
              <a:spcAft>
                <a:spcPts val="1000"/>
              </a:spcAft>
            </a:pPr>
            <a:r>
              <a:rPr lang="es-ES" sz="1600" dirty="0">
                <a:solidFill>
                  <a:schemeClr val="tx1">
                    <a:lumMod val="65000"/>
                    <a:lumOff val="35000"/>
                  </a:schemeClr>
                </a:solidFill>
                <a:ea typeface="Century Schoolbook"/>
                <a:cs typeface="Times New Roman"/>
              </a:rPr>
              <a:t>Rentaino se centra en tres ofertas principales para el mercado de la energía solar a los clientes de hoteles.</a:t>
            </a:r>
            <a:endParaRPr lang="en-US" sz="1600" dirty="0">
              <a:solidFill>
                <a:schemeClr val="tx1">
                  <a:lumMod val="65000"/>
                  <a:lumOff val="35000"/>
                </a:schemeClr>
              </a:solidFill>
              <a:ea typeface="Century Schoolbook"/>
              <a:cs typeface="Times New Roman"/>
            </a:endParaRPr>
          </a:p>
          <a:p>
            <a:pPr>
              <a:lnSpc>
                <a:spcPct val="115000"/>
              </a:lnSpc>
              <a:spcAft>
                <a:spcPts val="1000"/>
              </a:spcAft>
            </a:pPr>
            <a:r>
              <a:rPr lang="es-ES" sz="1600" dirty="0">
                <a:solidFill>
                  <a:schemeClr val="tx1">
                    <a:lumMod val="65000"/>
                    <a:lumOff val="35000"/>
                  </a:schemeClr>
                </a:solidFill>
                <a:ea typeface="Century Schoolbook"/>
                <a:cs typeface="Times New Roman"/>
              </a:rPr>
              <a:t>El enfoque al mercado será centrado en las siguientes soluciones:</a:t>
            </a:r>
            <a:endParaRPr lang="en-US" sz="1600" dirty="0">
              <a:solidFill>
                <a:schemeClr val="tx1">
                  <a:lumMod val="65000"/>
                  <a:lumOff val="35000"/>
                </a:schemeClr>
              </a:solidFill>
              <a:ea typeface="Century Schoolbook"/>
              <a:cs typeface="Times New Roman"/>
            </a:endParaRPr>
          </a:p>
          <a:p>
            <a:pPr marL="342900" marR="0" lvl="0" indent="-342900" algn="just">
              <a:lnSpc>
                <a:spcPct val="115000"/>
              </a:lnSpc>
              <a:spcBef>
                <a:spcPts val="0"/>
              </a:spcBef>
              <a:spcAft>
                <a:spcPts val="0"/>
              </a:spcAft>
              <a:buAutoNum type="alphaLcPeriod"/>
              <a:tabLst>
                <a:tab pos="457200" algn="l"/>
                <a:tab pos="628650" algn="l"/>
              </a:tabLst>
            </a:pPr>
            <a:r>
              <a:rPr lang="es-ES" sz="1600" b="1" dirty="0">
                <a:solidFill>
                  <a:schemeClr val="tx1">
                    <a:lumMod val="65000"/>
                    <a:lumOff val="35000"/>
                  </a:schemeClr>
                </a:solidFill>
                <a:ea typeface="Century Schoolbook"/>
                <a:cs typeface="Times New Roman"/>
              </a:rPr>
              <a:t>SISTEMA PV AISLADO DE LA RED ELECTRICA (OFF-GRID) PLANTAS SOLARES. </a:t>
            </a:r>
            <a:r>
              <a:rPr lang="es-ES" sz="1600" dirty="0">
                <a:solidFill>
                  <a:schemeClr val="tx1">
                    <a:lumMod val="65000"/>
                    <a:lumOff val="35000"/>
                  </a:schemeClr>
                </a:solidFill>
                <a:ea typeface="Century Schoolbook"/>
                <a:cs typeface="Times New Roman"/>
              </a:rPr>
              <a:t>Es un sistema de energía independiente de la red eléctrica. Le construimos una planta de energía solar para ubicaciones donde no sea posible hacer llegar la energía eléctrica de la red convencional (Corporación de Electricidad).</a:t>
            </a:r>
          </a:p>
          <a:p>
            <a:pPr marR="0" lvl="0" algn="just">
              <a:lnSpc>
                <a:spcPct val="115000"/>
              </a:lnSpc>
              <a:spcBef>
                <a:spcPts val="0"/>
              </a:spcBef>
              <a:spcAft>
                <a:spcPts val="0"/>
              </a:spcAft>
              <a:tabLst>
                <a:tab pos="457200" algn="l"/>
                <a:tab pos="628650" algn="l"/>
              </a:tabLst>
            </a:pPr>
            <a:endParaRPr lang="es-ES" b="1" dirty="0">
              <a:latin typeface="Century Schoolbook"/>
              <a:ea typeface="Century Schoolbook"/>
              <a:cs typeface="Times New Roman"/>
            </a:endParaRPr>
          </a:p>
        </p:txBody>
      </p:sp>
      <p:pic>
        <p:nvPicPr>
          <p:cNvPr id="14341" name="Picture 5" descr="C:\Users\Duran Alabi\Desktop\BKfromSony\Documents\COMPANIES\RENTAINO\Servicios\Solar Energy\polic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093" y="3581400"/>
            <a:ext cx="3429000" cy="2848708"/>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112839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42" y="1644765"/>
            <a:ext cx="5946058" cy="4887797"/>
          </a:xfrm>
        </p:spPr>
        <p:txBody>
          <a:bodyPr>
            <a:normAutofit fontScale="90000"/>
          </a:bodyPr>
          <a:lstStyle/>
          <a:p>
            <a:r>
              <a:rPr lang="es-ES" sz="2200" dirty="0" err="1">
                <a:solidFill>
                  <a:schemeClr val="tx1">
                    <a:lumMod val="50000"/>
                    <a:lumOff val="50000"/>
                  </a:schemeClr>
                </a:solidFill>
                <a:latin typeface="Brush Script MT" panose="03060802040406070304" pitchFamily="66" charset="0"/>
              </a:rPr>
              <a:t>Rentaino</a:t>
            </a:r>
            <a:r>
              <a:rPr lang="es-ES" sz="2200" dirty="0">
                <a:solidFill>
                  <a:schemeClr val="tx1">
                    <a:lumMod val="50000"/>
                    <a:lumOff val="50000"/>
                  </a:schemeClr>
                </a:solidFill>
                <a:latin typeface="Brush Script MT" panose="03060802040406070304" pitchFamily="66" charset="0"/>
              </a:rPr>
              <a:t> </a:t>
            </a:r>
            <a:r>
              <a:rPr lang="es-ES" sz="2200" dirty="0" err="1">
                <a:solidFill>
                  <a:schemeClr val="tx1">
                    <a:lumMod val="50000"/>
                    <a:lumOff val="50000"/>
                  </a:schemeClr>
                </a:solidFill>
                <a:latin typeface="Brush Script MT" panose="03060802040406070304" pitchFamily="66" charset="0"/>
              </a:rPr>
              <a:t>srl</a:t>
            </a:r>
            <a:br>
              <a:rPr lang="es-ES" sz="2200" dirty="0">
                <a:solidFill>
                  <a:schemeClr val="tx1">
                    <a:lumMod val="50000"/>
                    <a:lumOff val="50000"/>
                  </a:schemeClr>
                </a:solidFill>
                <a:effectLst>
                  <a:outerShdw blurRad="38100" dist="38100" dir="2700000" algn="tl">
                    <a:srgbClr val="000000">
                      <a:alpha val="43137"/>
                    </a:srgbClr>
                  </a:outerShdw>
                </a:effectLst>
                <a:latin typeface="Brush Script MT" panose="03060802040406070304" pitchFamily="66" charset="0"/>
              </a:rPr>
            </a:br>
            <a:r>
              <a:rPr lang="es-ES" sz="1800" dirty="0">
                <a:solidFill>
                  <a:schemeClr val="tx1">
                    <a:lumMod val="50000"/>
                    <a:lumOff val="50000"/>
                  </a:schemeClr>
                </a:solidFill>
                <a:latin typeface="+mn-lt"/>
              </a:rPr>
              <a:t>Fundada en el 2013. </a:t>
            </a:r>
            <a:br>
              <a:rPr lang="es-ES" sz="1800" dirty="0">
                <a:solidFill>
                  <a:schemeClr val="tx1">
                    <a:lumMod val="50000"/>
                    <a:lumOff val="50000"/>
                  </a:schemeClr>
                </a:solidFill>
                <a:latin typeface="+mn-lt"/>
              </a:rPr>
            </a:br>
            <a:br>
              <a:rPr lang="es-ES" sz="1800" dirty="0">
                <a:solidFill>
                  <a:schemeClr val="tx1">
                    <a:lumMod val="50000"/>
                    <a:lumOff val="50000"/>
                  </a:schemeClr>
                </a:solidFill>
                <a:latin typeface="+mn-lt"/>
              </a:rPr>
            </a:br>
            <a:r>
              <a:rPr lang="en-US" sz="1800" b="1" dirty="0">
                <a:solidFill>
                  <a:schemeClr val="tx1">
                    <a:lumMod val="65000"/>
                    <a:lumOff val="35000"/>
                  </a:schemeClr>
                </a:solidFill>
                <a:effectLst>
                  <a:outerShdw blurRad="38100" dist="38100" dir="2700000" algn="tl">
                    <a:srgbClr val="000000">
                      <a:alpha val="43137"/>
                    </a:srgbClr>
                  </a:outerShdw>
                </a:effectLst>
                <a:latin typeface="+mn-lt"/>
              </a:rPr>
              <a:t>EL PROBLEMA</a:t>
            </a:r>
            <a:br>
              <a:rPr lang="en-US" sz="1800" dirty="0">
                <a:gradFill>
                  <a:gsLst>
                    <a:gs pos="0">
                      <a:prstClr val="black">
                        <a:lumMod val="50000"/>
                      </a:prstClr>
                    </a:gs>
                    <a:gs pos="61000">
                      <a:prstClr val="black"/>
                    </a:gs>
                  </a:gsLst>
                  <a:lin ang="5400000" scaled="0"/>
                </a:gradFill>
                <a:latin typeface="+mn-lt"/>
              </a:rPr>
            </a:br>
            <a:r>
              <a:rPr lang="es-ES" sz="1800" dirty="0">
                <a:solidFill>
                  <a:schemeClr val="tx1">
                    <a:lumMod val="50000"/>
                    <a:lumOff val="50000"/>
                  </a:schemeClr>
                </a:solidFill>
                <a:latin typeface="+mn-lt"/>
              </a:rPr>
              <a:t>La industria hotelera como el tipo de consumidor de energía mas importante en el sector comercial, representa aproximadamente el 43%  (1.161 GWh) del uso de electricidad al año. La electricidad representa para los hoteles con menos de 300 habitaciones un estimado de hasta un 40% de sus gastos, o el equivalente al 0.2% del PIB del país.</a:t>
            </a:r>
            <a:br>
              <a:rPr lang="es-ES" sz="1800" dirty="0">
                <a:solidFill>
                  <a:schemeClr val="tx1">
                    <a:lumMod val="50000"/>
                    <a:lumOff val="50000"/>
                  </a:schemeClr>
                </a:solidFill>
                <a:latin typeface="+mn-lt"/>
              </a:rPr>
            </a:br>
            <a:br>
              <a:rPr lang="es-ES" sz="1800" dirty="0">
                <a:solidFill>
                  <a:schemeClr val="tx1">
                    <a:lumMod val="50000"/>
                    <a:lumOff val="50000"/>
                  </a:schemeClr>
                </a:solidFill>
                <a:latin typeface="+mn-lt"/>
              </a:rPr>
            </a:br>
            <a:r>
              <a:rPr lang="es-ES" sz="1800" b="1" dirty="0">
                <a:solidFill>
                  <a:schemeClr val="tx1">
                    <a:lumMod val="65000"/>
                    <a:lumOff val="35000"/>
                  </a:schemeClr>
                </a:solidFill>
                <a:effectLst>
                  <a:outerShdw blurRad="38100" dist="38100" dir="2700000" algn="tl">
                    <a:srgbClr val="000000">
                      <a:alpha val="43137"/>
                    </a:srgbClr>
                  </a:outerShdw>
                </a:effectLst>
                <a:latin typeface="+mn-lt"/>
              </a:rPr>
              <a:t>LA SOLUCION     </a:t>
            </a:r>
            <a:br>
              <a:rPr lang="es-ES" sz="1800" b="1" dirty="0">
                <a:solidFill>
                  <a:schemeClr val="tx1">
                    <a:lumMod val="50000"/>
                    <a:lumOff val="50000"/>
                  </a:schemeClr>
                </a:solidFill>
                <a:effectLst>
                  <a:outerShdw blurRad="38100" dist="38100" dir="2700000" algn="tl">
                    <a:srgbClr val="000000">
                      <a:alpha val="43137"/>
                    </a:srgbClr>
                  </a:outerShdw>
                </a:effectLst>
                <a:latin typeface="+mn-lt"/>
              </a:rPr>
            </a:br>
            <a:r>
              <a:rPr lang="es-ES" sz="1800" dirty="0">
                <a:solidFill>
                  <a:schemeClr val="tx1">
                    <a:lumMod val="50000"/>
                    <a:lumOff val="50000"/>
                  </a:schemeClr>
                </a:solidFill>
                <a:latin typeface="+mn-lt"/>
              </a:rPr>
              <a:t>Nuestro  enfoque es ayudar a los hoteles a ahorrar hasta un 13.7%  de sus costos totales mediante la adaptación de medidas de eficiencia de energía específicamente la instalación de paneles solares que tiene el potencial de ahorrarles hasta 279GWh de electricidad y 237,600 toneladas de CO2 al año; lo que ayudaría al hotel, al país y al mundo</a:t>
            </a:r>
            <a:r>
              <a:rPr lang="es-ES" sz="1600" dirty="0">
                <a:solidFill>
                  <a:schemeClr val="tx1">
                    <a:lumMod val="50000"/>
                    <a:lumOff val="50000"/>
                  </a:schemeClr>
                </a:solidFill>
                <a:latin typeface="+mn-lt"/>
              </a:rPr>
              <a:t>.</a:t>
            </a:r>
            <a:br>
              <a:rPr lang="es-ES" sz="1600" dirty="0">
                <a:solidFill>
                  <a:schemeClr val="tx1">
                    <a:lumMod val="50000"/>
                    <a:lumOff val="50000"/>
                  </a:schemeClr>
                </a:solidFill>
                <a:latin typeface="+mn-lt"/>
              </a:rPr>
            </a:br>
            <a:br>
              <a:rPr lang="es-ES" sz="1600" dirty="0">
                <a:solidFill>
                  <a:schemeClr val="tx1">
                    <a:lumMod val="50000"/>
                    <a:lumOff val="50000"/>
                  </a:schemeClr>
                </a:solidFill>
                <a:latin typeface="+mn-lt"/>
              </a:rPr>
            </a:br>
            <a:endParaRPr lang="en-US" sz="1600" dirty="0">
              <a:latin typeface="+mn-l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42" y="457200"/>
            <a:ext cx="36639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05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3767"/>
            <a:ext cx="7391400" cy="2062103"/>
          </a:xfrm>
          <a:prstGeom prst="rect">
            <a:avLst/>
          </a:prstGeom>
        </p:spPr>
        <p:txBody>
          <a:bodyPr wrap="square">
            <a:spAutoFit/>
          </a:bodyPr>
          <a:lstStyle/>
          <a:p>
            <a:pPr algn="just"/>
            <a:r>
              <a:rPr lang="es-ES" sz="1600" b="1" dirty="0">
                <a:solidFill>
                  <a:schemeClr val="tx1">
                    <a:lumMod val="65000"/>
                    <a:lumOff val="35000"/>
                  </a:schemeClr>
                </a:solidFill>
                <a:ea typeface="Century Schoolbook"/>
                <a:cs typeface="Calibri" panose="020F0502020204030204" pitchFamily="34" charset="0"/>
              </a:rPr>
              <a:t>b.- SISTEMA PV PARA LA CONEXIÓN A LA RED (PCR). </a:t>
            </a:r>
            <a:r>
              <a:rPr lang="es-ES" sz="1600" dirty="0">
                <a:solidFill>
                  <a:schemeClr val="tx1">
                    <a:lumMod val="65000"/>
                    <a:lumOff val="35000"/>
                  </a:schemeClr>
                </a:solidFill>
                <a:ea typeface="Century Schoolbook"/>
                <a:cs typeface="Calibri" panose="020F0502020204030204" pitchFamily="34" charset="0"/>
              </a:rPr>
              <a:t>Construimos parques solares o SPV (Special Park Venture) o instalamos paneles fotovoltaicos regulares (PV) que inyectan la energía a la red convencional. Estas instalaciones se hacen en techos de parqueos, edificios o cubiertas industriales, en solares pequeños o en forma de parques o huertos solares. </a:t>
            </a:r>
          </a:p>
          <a:p>
            <a:endParaRPr lang="es-ES" sz="1600" dirty="0">
              <a:solidFill>
                <a:schemeClr val="tx1">
                  <a:lumMod val="65000"/>
                  <a:lumOff val="35000"/>
                </a:schemeClr>
              </a:solidFill>
              <a:ea typeface="Century Schoolbook"/>
              <a:cs typeface="Calibri" panose="020F0502020204030204" pitchFamily="34" charset="0"/>
            </a:endParaRPr>
          </a:p>
          <a:p>
            <a:r>
              <a:rPr lang="es-ES" sz="1600" dirty="0">
                <a:solidFill>
                  <a:schemeClr val="tx1">
                    <a:lumMod val="65000"/>
                    <a:lumOff val="35000"/>
                  </a:schemeClr>
                </a:solidFill>
                <a:ea typeface="Century Schoolbook"/>
                <a:cs typeface="Calibri" panose="020F0502020204030204" pitchFamily="34" charset="0"/>
              </a:rPr>
              <a:t>De estos sistemas ofrecemos tres modelos para conexión a la red (PCR), dependiendo de la forma de financiamiento. </a:t>
            </a:r>
            <a:endParaRPr lang="en-US" sz="1600" dirty="0">
              <a:solidFill>
                <a:schemeClr val="tx1">
                  <a:lumMod val="65000"/>
                  <a:lumOff val="35000"/>
                </a:schemeClr>
              </a:solidFill>
              <a:cs typeface="Calibri" panose="020F0502020204030204" pitchFamily="34" charset="0"/>
            </a:endParaRPr>
          </a:p>
        </p:txBody>
      </p:sp>
      <p:sp>
        <p:nvSpPr>
          <p:cNvPr id="4" name="Rectangle 3"/>
          <p:cNvSpPr/>
          <p:nvPr/>
        </p:nvSpPr>
        <p:spPr>
          <a:xfrm>
            <a:off x="914400" y="685800"/>
            <a:ext cx="6858000" cy="558743"/>
          </a:xfrm>
          <a:prstGeom prst="rect">
            <a:avLst/>
          </a:prstGeom>
        </p:spPr>
        <p:txBody>
          <a:bodyPr wrap="square">
            <a:spAutoFit/>
          </a:bodyPr>
          <a:lstStyle/>
          <a:p>
            <a:pPr indent="228600">
              <a:lnSpc>
                <a:spcPct val="115000"/>
              </a:lnSpc>
              <a:spcAft>
                <a:spcPts val="1000"/>
              </a:spcAft>
            </a:pPr>
            <a:r>
              <a:rPr lang="es-ES" sz="2800" b="1" dirty="0">
                <a:ea typeface="Century Schoolbook"/>
                <a:cs typeface="Times New Roman"/>
              </a:rPr>
              <a:t>SOLUCIONES  ENERGÉTICAS  DISPONIBLES</a:t>
            </a:r>
            <a:endParaRPr lang="en-US" sz="2800" dirty="0">
              <a:ea typeface="Century Schoolbook"/>
              <a:cs typeface="Times New Roman"/>
            </a:endParaRPr>
          </a:p>
        </p:txBody>
      </p:sp>
      <p:pic>
        <p:nvPicPr>
          <p:cNvPr id="16386" name="Picture 2" descr="C:\Users\Duran Alabi\Desktop\BKfromSony\Documents\COMPANIES\RENTAINO\Servicios\Solar Energy\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39" y="4121497"/>
            <a:ext cx="7543800" cy="242677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2289553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05000"/>
            <a:ext cx="7239000" cy="3773341"/>
          </a:xfrm>
          <a:prstGeom prst="rect">
            <a:avLst/>
          </a:prstGeom>
        </p:spPr>
        <p:txBody>
          <a:bodyPr wrap="square">
            <a:spAutoFit/>
          </a:bodyPr>
          <a:lstStyle/>
          <a:p>
            <a:pPr lvl="0" algn="just">
              <a:lnSpc>
                <a:spcPct val="115000"/>
              </a:lnSpc>
              <a:tabLst>
                <a:tab pos="457200" algn="l"/>
                <a:tab pos="628650" algn="l"/>
              </a:tabLst>
            </a:pPr>
            <a:r>
              <a:rPr lang="es-ES" sz="1600" b="1" dirty="0">
                <a:solidFill>
                  <a:schemeClr val="tx1">
                    <a:lumMod val="65000"/>
                    <a:lumOff val="35000"/>
                  </a:schemeClr>
                </a:solidFill>
                <a:latin typeface="Calibri" panose="020F0502020204030204" pitchFamily="34" charset="0"/>
                <a:ea typeface="Century Schoolbook"/>
                <a:cs typeface="Calibri" panose="020F0502020204030204" pitchFamily="34" charset="0"/>
              </a:rPr>
              <a:t>1. </a:t>
            </a:r>
            <a:r>
              <a:rPr lang="es-ES" sz="1600" b="1" u="sng" dirty="0">
                <a:solidFill>
                  <a:schemeClr val="tx1">
                    <a:lumMod val="65000"/>
                    <a:lumOff val="35000"/>
                  </a:schemeClr>
                </a:solidFill>
                <a:latin typeface="Calibri" panose="020F0502020204030204" pitchFamily="34" charset="0"/>
                <a:ea typeface="Century Schoolbook"/>
                <a:cs typeface="Calibri" panose="020F0502020204030204" pitchFamily="34" charset="0"/>
              </a:rPr>
              <a:t>Modelo PCR – Opción I </a:t>
            </a:r>
            <a:r>
              <a:rPr lang="es-ES" sz="1600" b="1" dirty="0">
                <a:solidFill>
                  <a:schemeClr val="tx1">
                    <a:lumMod val="65000"/>
                    <a:lumOff val="35000"/>
                  </a:schemeClr>
                </a:solidFill>
                <a:latin typeface="Calibri" panose="020F0502020204030204" pitchFamily="34" charset="0"/>
                <a:ea typeface="Century Schoolbook"/>
                <a:cs typeface="Calibri" panose="020F0502020204030204" pitchFamily="34" charset="0"/>
              </a:rPr>
              <a:t>: ARRENDAMIENTO. </a:t>
            </a: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Construimos un parque propio y vendemos la energía a un hotel o varios hoteles bajo un acuerdo de compra-venta de energía. El hotel debe estar dispuesto a arrendar a nosotros un espacio para el parque de energía solar.</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Cuenta con dos formas de pago: </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a.-</a:t>
            </a:r>
            <a:r>
              <a:rPr lang="es-ES" sz="1600" b="1" dirty="0">
                <a:solidFill>
                  <a:schemeClr val="tx1">
                    <a:lumMod val="65000"/>
                    <a:lumOff val="35000"/>
                  </a:schemeClr>
                </a:solidFill>
                <a:latin typeface="Calibri" panose="020F0502020204030204" pitchFamily="34" charset="0"/>
                <a:ea typeface="Century Schoolbook"/>
                <a:cs typeface="Calibri" panose="020F0502020204030204" pitchFamily="34" charset="0"/>
              </a:rPr>
              <a:t> PREPAGO:  </a:t>
            </a: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Se acuerda una cantidad determinada de energía a consumir en 	un determinado tiempo.  </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a:t>
            </a:r>
            <a:r>
              <a:rPr lang="es-ES" sz="1600" b="1" dirty="0">
                <a:solidFill>
                  <a:schemeClr val="tx1">
                    <a:lumMod val="65000"/>
                    <a:lumOff val="35000"/>
                  </a:schemeClr>
                </a:solidFill>
                <a:latin typeface="Calibri" panose="020F0502020204030204" pitchFamily="34" charset="0"/>
                <a:ea typeface="Century Schoolbook"/>
                <a:cs typeface="Calibri" panose="020F0502020204030204" pitchFamily="34" charset="0"/>
              </a:rPr>
              <a:t>Ventajas:</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Garantía total de Producción por 10 años, incluyendo el reemplazo del inversor.</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Fácil transferencia al propietario entrante en caso de que se venda la propiedad o casa.</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Con opción de compra, solo disponible durante los primeros 3 años de servicio.</a:t>
            </a:r>
          </a:p>
          <a:p>
            <a:pPr lvl="0" algn="just">
              <a:lnSpc>
                <a:spcPct val="115000"/>
              </a:lnSpc>
              <a:tabLst>
                <a:tab pos="457200" algn="l"/>
                <a:tab pos="628650" algn="l"/>
              </a:tabLst>
            </a:pPr>
            <a:r>
              <a:rPr lang="es-ES" sz="1600" dirty="0">
                <a:solidFill>
                  <a:schemeClr val="tx1">
                    <a:lumMod val="65000"/>
                    <a:lumOff val="35000"/>
                  </a:schemeClr>
                </a:solidFill>
                <a:latin typeface="Calibri" panose="020F0502020204030204" pitchFamily="34" charset="0"/>
                <a:ea typeface="Century Schoolbook"/>
                <a:cs typeface="Calibri" panose="020F0502020204030204" pitchFamily="34" charset="0"/>
              </a:rPr>
              <a:t>• Es una inversión de bajo riesgo y alto retorno.</a:t>
            </a:r>
          </a:p>
        </p:txBody>
      </p:sp>
      <p:sp>
        <p:nvSpPr>
          <p:cNvPr id="3" name="Rectangle 2"/>
          <p:cNvSpPr/>
          <p:nvPr/>
        </p:nvSpPr>
        <p:spPr>
          <a:xfrm>
            <a:off x="770964" y="838200"/>
            <a:ext cx="7234518" cy="954107"/>
          </a:xfrm>
          <a:prstGeom prst="rect">
            <a:avLst/>
          </a:prstGeom>
        </p:spPr>
        <p:txBody>
          <a:bodyPr wrap="square">
            <a:spAutoFit/>
          </a:bodyPr>
          <a:lstStyle/>
          <a:p>
            <a:r>
              <a:rPr lang="es-ES" sz="2800" b="1" dirty="0">
                <a:solidFill>
                  <a:prstClr val="black"/>
                </a:solidFill>
                <a:ea typeface="Century Schoolbook"/>
                <a:cs typeface="Calibri" panose="020F0502020204030204" pitchFamily="34" charset="0"/>
              </a:rPr>
              <a:t>OPCIONES FINANCIERAS PARA LOS SISTEMAS PV PARA LA CONEXIÓN A LA RED (PCR). </a:t>
            </a:r>
            <a:endParaRPr lang="en-US" sz="2800" dirty="0"/>
          </a:p>
        </p:txBody>
      </p:sp>
      <p:sp>
        <p:nvSpPr>
          <p:cNvPr id="5"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195878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524000"/>
            <a:ext cx="7319682" cy="4524315"/>
          </a:xfrm>
          <a:prstGeom prst="rect">
            <a:avLst/>
          </a:prstGeom>
        </p:spPr>
        <p:txBody>
          <a:bodyPr wrap="square">
            <a:spAutoFit/>
          </a:bodyPr>
          <a:lstStyle/>
          <a:p>
            <a:r>
              <a:rPr lang="es-ES" sz="1600" dirty="0"/>
              <a:t>	</a:t>
            </a:r>
            <a:r>
              <a:rPr lang="es-ES" sz="1600" dirty="0">
                <a:solidFill>
                  <a:schemeClr val="tx1">
                    <a:lumMod val="65000"/>
                    <a:lumOff val="35000"/>
                  </a:schemeClr>
                </a:solidFill>
              </a:rPr>
              <a:t>b.- </a:t>
            </a:r>
            <a:r>
              <a:rPr lang="es-ES" sz="1600" b="1" dirty="0">
                <a:solidFill>
                  <a:schemeClr val="tx1">
                    <a:lumMod val="65000"/>
                    <a:lumOff val="35000"/>
                  </a:schemeClr>
                </a:solidFill>
              </a:rPr>
              <a:t>PAGOS MENSUALES: </a:t>
            </a:r>
            <a:r>
              <a:rPr lang="es-ES" sz="1600" dirty="0">
                <a:solidFill>
                  <a:schemeClr val="tx1">
                    <a:lumMod val="65000"/>
                    <a:lumOff val="35000"/>
                  </a:schemeClr>
                </a:solidFill>
              </a:rPr>
              <a:t>Pagas de acuerdo a tu consumo cada mes, a un costo de descuento comparado a lo que está pagando actualmente con la Corporación de Energía.</a:t>
            </a:r>
          </a:p>
          <a:p>
            <a:endParaRPr lang="es-ES" sz="1600" dirty="0">
              <a:solidFill>
                <a:schemeClr val="tx1">
                  <a:lumMod val="65000"/>
                  <a:lumOff val="35000"/>
                </a:schemeClr>
              </a:solidFill>
            </a:endParaRPr>
          </a:p>
          <a:p>
            <a:r>
              <a:rPr lang="es-ES" sz="1600" b="1" dirty="0">
                <a:solidFill>
                  <a:schemeClr val="tx1">
                    <a:lumMod val="65000"/>
                    <a:lumOff val="35000"/>
                  </a:schemeClr>
                </a:solidFill>
              </a:rPr>
              <a:t>Ventajas:</a:t>
            </a:r>
          </a:p>
          <a:p>
            <a:r>
              <a:rPr lang="es-ES" sz="1600" dirty="0">
                <a:solidFill>
                  <a:schemeClr val="tx1">
                    <a:lumMod val="65000"/>
                    <a:lumOff val="35000"/>
                  </a:schemeClr>
                </a:solidFill>
              </a:rPr>
              <a:t>• No tienes que comprar los equipos, solamente la energía producida. </a:t>
            </a:r>
          </a:p>
          <a:p>
            <a:r>
              <a:rPr lang="es-ES" sz="1600" dirty="0">
                <a:solidFill>
                  <a:schemeClr val="tx1">
                    <a:lumMod val="65000"/>
                    <a:lumOff val="35000"/>
                  </a:schemeClr>
                </a:solidFill>
              </a:rPr>
              <a:t>• Tasa de pago bien baja</a:t>
            </a:r>
          </a:p>
          <a:p>
            <a:r>
              <a:rPr lang="es-DO" sz="1600" dirty="0">
                <a:solidFill>
                  <a:schemeClr val="tx1">
                    <a:lumMod val="65000"/>
                    <a:lumOff val="35000"/>
                  </a:schemeClr>
                </a:solidFill>
              </a:rPr>
              <a:t>• Se acuerdan los precios mensuales a largo plazo  y son revisado cada 5 años por un máximo de 15 años.</a:t>
            </a:r>
            <a:endParaRPr lang="en-US" sz="1600" dirty="0">
              <a:solidFill>
                <a:schemeClr val="tx1">
                  <a:lumMod val="65000"/>
                  <a:lumOff val="35000"/>
                </a:schemeClr>
              </a:solidFill>
            </a:endParaRPr>
          </a:p>
          <a:p>
            <a:r>
              <a:rPr lang="es-DO" sz="1600" dirty="0">
                <a:solidFill>
                  <a:schemeClr val="tx1">
                    <a:lumMod val="65000"/>
                    <a:lumOff val="35000"/>
                  </a:schemeClr>
                </a:solidFill>
              </a:rPr>
              <a:t>• Términos y Ahorro: (5 años - 15%, 7 años - 20%, 10 años - 25% y 15 años - 35% de ahorro)</a:t>
            </a:r>
            <a:endParaRPr lang="en-US" sz="1600" dirty="0">
              <a:solidFill>
                <a:schemeClr val="tx1">
                  <a:lumMod val="65000"/>
                  <a:lumOff val="35000"/>
                </a:schemeClr>
              </a:solidFill>
            </a:endParaRPr>
          </a:p>
          <a:p>
            <a:r>
              <a:rPr lang="es-DO" sz="1600" dirty="0">
                <a:solidFill>
                  <a:schemeClr val="tx1">
                    <a:lumMod val="65000"/>
                    <a:lumOff val="35000"/>
                  </a:schemeClr>
                </a:solidFill>
              </a:rPr>
              <a:t>• El proceso es menos complicado y directo al punto dependiendo de:</a:t>
            </a:r>
            <a:endParaRPr lang="en-US" sz="1600" dirty="0">
              <a:solidFill>
                <a:schemeClr val="tx1">
                  <a:lumMod val="65000"/>
                  <a:lumOff val="35000"/>
                </a:schemeClr>
              </a:solidFill>
            </a:endParaRPr>
          </a:p>
          <a:p>
            <a:r>
              <a:rPr lang="es-DO" sz="1600" dirty="0">
                <a:solidFill>
                  <a:schemeClr val="tx1">
                    <a:lumMod val="65000"/>
                    <a:lumOff val="35000"/>
                  </a:schemeClr>
                </a:solidFill>
              </a:rPr>
              <a:t>- La cantidad o capacidad de energía solar que se necesita</a:t>
            </a:r>
            <a:endParaRPr lang="en-US" sz="1600" dirty="0">
              <a:solidFill>
                <a:schemeClr val="tx1">
                  <a:lumMod val="65000"/>
                  <a:lumOff val="35000"/>
                </a:schemeClr>
              </a:solidFill>
            </a:endParaRPr>
          </a:p>
          <a:p>
            <a:r>
              <a:rPr lang="es-DO" sz="1600" dirty="0">
                <a:solidFill>
                  <a:schemeClr val="tx1">
                    <a:lumMod val="65000"/>
                    <a:lumOff val="35000"/>
                  </a:schemeClr>
                </a:solidFill>
              </a:rPr>
              <a:t>- La cantidad de espacio utilizable disponible para la instalación</a:t>
            </a:r>
            <a:endParaRPr lang="en-US" sz="1600" dirty="0">
              <a:solidFill>
                <a:schemeClr val="tx1">
                  <a:lumMod val="65000"/>
                  <a:lumOff val="35000"/>
                </a:schemeClr>
              </a:solidFill>
            </a:endParaRPr>
          </a:p>
          <a:p>
            <a:r>
              <a:rPr lang="es-DO" sz="1600" dirty="0">
                <a:solidFill>
                  <a:schemeClr val="tx1">
                    <a:lumMod val="65000"/>
                    <a:lumOff val="35000"/>
                  </a:schemeClr>
                </a:solidFill>
              </a:rPr>
              <a:t>- El precio se establece a través de un acuerdo de servicios con o sin garantía (dependiendo de su crédito)</a:t>
            </a:r>
            <a:endParaRPr lang="en-US" sz="1600" dirty="0">
              <a:solidFill>
                <a:schemeClr val="tx1">
                  <a:lumMod val="65000"/>
                  <a:lumOff val="35000"/>
                </a:schemeClr>
              </a:solidFill>
            </a:endParaRPr>
          </a:p>
          <a:p>
            <a:r>
              <a:rPr lang="es-DO" sz="1600" dirty="0">
                <a:solidFill>
                  <a:schemeClr val="tx1">
                    <a:lumMod val="65000"/>
                    <a:lumOff val="35000"/>
                  </a:schemeClr>
                </a:solidFill>
              </a:rPr>
              <a:t>- Firmado el acuerdo y comienza a disfrutar de su energía solar renovable y ahorros correspondientes.</a:t>
            </a:r>
            <a:endParaRPr lang="en-US" sz="1600" dirty="0">
              <a:solidFill>
                <a:schemeClr val="tx1">
                  <a:lumMod val="65000"/>
                  <a:lumOff val="35000"/>
                </a:schemeClr>
              </a:solidFill>
            </a:endParaRPr>
          </a:p>
        </p:txBody>
      </p:sp>
      <p:sp>
        <p:nvSpPr>
          <p:cNvPr id="3" name="Rectangle 2"/>
          <p:cNvSpPr/>
          <p:nvPr/>
        </p:nvSpPr>
        <p:spPr>
          <a:xfrm>
            <a:off x="770964" y="457200"/>
            <a:ext cx="7234518" cy="954107"/>
          </a:xfrm>
          <a:prstGeom prst="rect">
            <a:avLst/>
          </a:prstGeom>
        </p:spPr>
        <p:txBody>
          <a:bodyPr wrap="square">
            <a:spAutoFit/>
          </a:bodyPr>
          <a:lstStyle/>
          <a:p>
            <a:r>
              <a:rPr lang="es-ES" sz="2800" b="1" dirty="0">
                <a:solidFill>
                  <a:prstClr val="black"/>
                </a:solidFill>
                <a:ea typeface="Century Schoolbook"/>
                <a:cs typeface="Calibri" panose="020F0502020204030204" pitchFamily="34" charset="0"/>
              </a:rPr>
              <a:t>OPCIONES FINANCIERAS PARA LOS SISTEMAS PV PARA LA CONEXIÓN A LA RED (PCR). </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91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Duran Alabi\Desktop\BKfromSony\Documents\COMPANIES\RENTAINO\Servicios\Solar Energy\large_Isla_Contoy_Solar_Pan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8850"/>
            <a:ext cx="8610600" cy="46291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10" name="Picture 2" descr="C:\Users\Duran Alabi\Desktop\BKfromSony\Documents\COMPANIES\RENTAINO\Servicios\Solar Energy\los 2 techo y p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610600" cy="35088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ubtitle 4"/>
          <p:cNvSpPr txBox="1">
            <a:spLocks/>
          </p:cNvSpPr>
          <p:nvPr/>
        </p:nvSpPr>
        <p:spPr>
          <a:xfrm>
            <a:off x="7010400" y="6545307"/>
            <a:ext cx="2133600"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a:effectLst>
            <a:softEdge rad="127000"/>
          </a:effectLst>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232591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798" y="1905000"/>
            <a:ext cx="7351059" cy="4339650"/>
          </a:xfrm>
          <a:prstGeom prst="rect">
            <a:avLst/>
          </a:prstGeom>
        </p:spPr>
        <p:txBody>
          <a:bodyPr wrap="square">
            <a:spAutoFit/>
          </a:bodyPr>
          <a:lstStyle/>
          <a:p>
            <a:pPr lvl="0" algn="just">
              <a:lnSpc>
                <a:spcPct val="115000"/>
              </a:lnSpc>
              <a:tabLst>
                <a:tab pos="457200" algn="l"/>
                <a:tab pos="628650" algn="l"/>
              </a:tabLst>
            </a:pPr>
            <a:r>
              <a:rPr lang="es-ES" sz="1600" b="1" dirty="0">
                <a:solidFill>
                  <a:prstClr val="black">
                    <a:lumMod val="65000"/>
                    <a:lumOff val="35000"/>
                  </a:prstClr>
                </a:solidFill>
                <a:latin typeface="Calibri" panose="020F0502020204030204" pitchFamily="34" charset="0"/>
                <a:ea typeface="Century Schoolbook"/>
                <a:cs typeface="Calibri" panose="020F0502020204030204" pitchFamily="34" charset="0"/>
              </a:rPr>
              <a:t>2. </a:t>
            </a:r>
            <a:r>
              <a:rPr lang="es-ES" sz="1600" b="1" u="sng" dirty="0">
                <a:solidFill>
                  <a:prstClr val="black">
                    <a:lumMod val="65000"/>
                    <a:lumOff val="35000"/>
                  </a:prstClr>
                </a:solidFill>
                <a:latin typeface="Calibri" panose="020F0502020204030204" pitchFamily="34" charset="0"/>
                <a:ea typeface="Century Schoolbook"/>
                <a:cs typeface="Calibri" panose="020F0502020204030204" pitchFamily="34" charset="0"/>
              </a:rPr>
              <a:t>Modelo PCR- Opción II:</a:t>
            </a:r>
            <a:r>
              <a:rPr lang="es-ES" sz="1600" b="1" dirty="0">
                <a:solidFill>
                  <a:prstClr val="black">
                    <a:lumMod val="65000"/>
                    <a:lumOff val="35000"/>
                  </a:prstClr>
                </a:solidFill>
                <a:latin typeface="Calibri" panose="020F0502020204030204" pitchFamily="34" charset="0"/>
                <a:ea typeface="Century Schoolbook"/>
                <a:cs typeface="Calibri" panose="020F0502020204030204" pitchFamily="34" charset="0"/>
              </a:rPr>
              <a:t> OBTENER FINANCIAMIENTO. </a:t>
            </a:r>
            <a:r>
              <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Su inversionista invierte en su parque solar o sistemas PV. Usted realiza sus pagos a la entidad financiera. En este caso nosotros sólo actuamos como  los constructores o EPC y consultores de energía de la empresa.</a:t>
            </a:r>
          </a:p>
          <a:p>
            <a:pPr lvl="0" algn="just">
              <a:lnSpc>
                <a:spcPct val="115000"/>
              </a:lnSpc>
              <a:tabLst>
                <a:tab pos="457200" algn="l"/>
                <a:tab pos="628650" algn="l"/>
              </a:tabLst>
            </a:pPr>
            <a:endPar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endParaRPr>
          </a:p>
          <a:p>
            <a:pPr lvl="0" algn="just">
              <a:lnSpc>
                <a:spcPct val="115000"/>
              </a:lnSpc>
              <a:tabLst>
                <a:tab pos="457200" algn="l"/>
                <a:tab pos="628650" algn="l"/>
              </a:tabLst>
            </a:pPr>
            <a:r>
              <a:rPr lang="en-US" sz="1600" b="1" dirty="0">
                <a:solidFill>
                  <a:prstClr val="black">
                    <a:lumMod val="65000"/>
                    <a:lumOff val="35000"/>
                  </a:prstClr>
                </a:solidFill>
                <a:latin typeface="Calibri" panose="020F0502020204030204" pitchFamily="34" charset="0"/>
                <a:ea typeface="Century Schoolbook"/>
                <a:cs typeface="Calibri" panose="020F0502020204030204" pitchFamily="34" charset="0"/>
              </a:rPr>
              <a:t>3. </a:t>
            </a:r>
            <a:r>
              <a:rPr lang="en-US" sz="1600" b="1" u="sng" dirty="0" err="1">
                <a:solidFill>
                  <a:prstClr val="black">
                    <a:lumMod val="65000"/>
                    <a:lumOff val="35000"/>
                  </a:prstClr>
                </a:solidFill>
                <a:latin typeface="Calibri" panose="020F0502020204030204" pitchFamily="34" charset="0"/>
                <a:ea typeface="Century Schoolbook"/>
                <a:cs typeface="Calibri" panose="020F0502020204030204" pitchFamily="34" charset="0"/>
              </a:rPr>
              <a:t>Modelo</a:t>
            </a:r>
            <a:r>
              <a:rPr lang="en-US" sz="1600" b="1" u="sng" dirty="0">
                <a:solidFill>
                  <a:prstClr val="black">
                    <a:lumMod val="65000"/>
                    <a:lumOff val="35000"/>
                  </a:prstClr>
                </a:solidFill>
                <a:latin typeface="Calibri" panose="020F0502020204030204" pitchFamily="34" charset="0"/>
                <a:ea typeface="Century Schoolbook"/>
                <a:cs typeface="Calibri" panose="020F0502020204030204" pitchFamily="34" charset="0"/>
              </a:rPr>
              <a:t> PCR– </a:t>
            </a:r>
            <a:r>
              <a:rPr lang="en-US" sz="1600" b="1" u="sng" dirty="0" err="1">
                <a:solidFill>
                  <a:prstClr val="black">
                    <a:lumMod val="65000"/>
                    <a:lumOff val="35000"/>
                  </a:prstClr>
                </a:solidFill>
                <a:latin typeface="Calibri" panose="020F0502020204030204" pitchFamily="34" charset="0"/>
                <a:ea typeface="Century Schoolbook"/>
                <a:cs typeface="Calibri" panose="020F0502020204030204" pitchFamily="34" charset="0"/>
              </a:rPr>
              <a:t>Opcion</a:t>
            </a:r>
            <a:r>
              <a:rPr lang="en-US" sz="1600" b="1" u="sng" dirty="0">
                <a:solidFill>
                  <a:prstClr val="black">
                    <a:lumMod val="65000"/>
                    <a:lumOff val="35000"/>
                  </a:prstClr>
                </a:solidFill>
                <a:latin typeface="Calibri" panose="020F0502020204030204" pitchFamily="34" charset="0"/>
                <a:ea typeface="Century Schoolbook"/>
                <a:cs typeface="Calibri" panose="020F0502020204030204" pitchFamily="34" charset="0"/>
              </a:rPr>
              <a:t> III</a:t>
            </a:r>
            <a:r>
              <a:rPr lang="en-US" sz="1600" b="1" dirty="0">
                <a:solidFill>
                  <a:prstClr val="black">
                    <a:lumMod val="65000"/>
                    <a:lumOff val="35000"/>
                  </a:prstClr>
                </a:solidFill>
                <a:latin typeface="Calibri" panose="020F0502020204030204" pitchFamily="34" charset="0"/>
                <a:ea typeface="Century Schoolbook"/>
                <a:cs typeface="Calibri" panose="020F0502020204030204" pitchFamily="34" charset="0"/>
              </a:rPr>
              <a:t>:  COMPRAR SU SISTEMA 100%.  </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Para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los</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propietarios</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la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compra</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en</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efectivo</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tiene</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grandes</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beneficios</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y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resultara</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en</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un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aumento</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inmediato</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en</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el valor de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su</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a:t>
            </a:r>
            <a:r>
              <a:rPr lang="en-US" sz="1600" dirty="0" err="1">
                <a:solidFill>
                  <a:prstClr val="black">
                    <a:lumMod val="65000"/>
                    <a:lumOff val="35000"/>
                  </a:prstClr>
                </a:solidFill>
                <a:latin typeface="Calibri" panose="020F0502020204030204" pitchFamily="34" charset="0"/>
                <a:ea typeface="Century Schoolbook"/>
                <a:cs typeface="Calibri" panose="020F0502020204030204" pitchFamily="34" charset="0"/>
              </a:rPr>
              <a:t>propiedad</a:t>
            </a:r>
            <a:r>
              <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a:t>
            </a:r>
          </a:p>
          <a:p>
            <a:pPr marL="342900" lvl="0" indent="-342900" algn="just">
              <a:lnSpc>
                <a:spcPct val="115000"/>
              </a:lnSpc>
              <a:buFontTx/>
              <a:buAutoNum type="alphaLcPeriod" startAt="3"/>
              <a:tabLst>
                <a:tab pos="457200" algn="l"/>
                <a:tab pos="628650" algn="l"/>
              </a:tabLst>
            </a:pPr>
            <a:endParaRPr lang="en-US" sz="1600" dirty="0">
              <a:solidFill>
                <a:prstClr val="black">
                  <a:lumMod val="65000"/>
                  <a:lumOff val="35000"/>
                </a:prstClr>
              </a:solidFill>
              <a:latin typeface="Calibri" panose="020F0502020204030204" pitchFamily="34" charset="0"/>
              <a:ea typeface="Century Schoolbook"/>
              <a:cs typeface="Calibri" panose="020F0502020204030204" pitchFamily="34" charset="0"/>
            </a:endParaRPr>
          </a:p>
          <a:p>
            <a:pPr lvl="0" algn="just">
              <a:lnSpc>
                <a:spcPct val="115000"/>
              </a:lnSpc>
              <a:tabLst>
                <a:tab pos="457200" algn="l"/>
                <a:tab pos="628650" algn="l"/>
              </a:tabLst>
            </a:pPr>
            <a:r>
              <a:rPr lang="en-US" sz="1600" b="1" dirty="0" err="1">
                <a:solidFill>
                  <a:prstClr val="black">
                    <a:lumMod val="65000"/>
                    <a:lumOff val="35000"/>
                  </a:prstClr>
                </a:solidFill>
                <a:latin typeface="Calibri" panose="020F0502020204030204" pitchFamily="34" charset="0"/>
                <a:ea typeface="Century Schoolbook"/>
                <a:cs typeface="Calibri" panose="020F0502020204030204" pitchFamily="34" charset="0"/>
              </a:rPr>
              <a:t>Ventajas</a:t>
            </a:r>
            <a:r>
              <a:rPr lang="en-US" sz="1600" b="1" dirty="0">
                <a:solidFill>
                  <a:prstClr val="black">
                    <a:lumMod val="65000"/>
                    <a:lumOff val="35000"/>
                  </a:prstClr>
                </a:solidFill>
                <a:latin typeface="Calibri" panose="020F0502020204030204" pitchFamily="34" charset="0"/>
                <a:ea typeface="Century Schoolbook"/>
                <a:cs typeface="Calibri" panose="020F0502020204030204" pitchFamily="34" charset="0"/>
              </a:rPr>
              <a:t>:</a:t>
            </a:r>
          </a:p>
          <a:p>
            <a:pPr lvl="0" algn="just">
              <a:lnSpc>
                <a:spcPct val="115000"/>
              </a:lnSpc>
              <a:tabLst>
                <a:tab pos="457200" algn="l"/>
                <a:tab pos="628650" algn="l"/>
              </a:tabLst>
            </a:pPr>
            <a:r>
              <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 Un poco más mantenimiento que un contrato de arrendamiento, </a:t>
            </a:r>
          </a:p>
          <a:p>
            <a:pPr lvl="0" algn="just">
              <a:lnSpc>
                <a:spcPct val="115000"/>
              </a:lnSpc>
              <a:tabLst>
                <a:tab pos="457200" algn="l"/>
                <a:tab pos="628650" algn="l"/>
              </a:tabLst>
            </a:pPr>
            <a:r>
              <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 Potencial para reemplazar el inversor.</a:t>
            </a:r>
          </a:p>
          <a:p>
            <a:pPr lvl="0" algn="just">
              <a:lnSpc>
                <a:spcPct val="115000"/>
              </a:lnSpc>
              <a:tabLst>
                <a:tab pos="457200" algn="l"/>
                <a:tab pos="628650" algn="l"/>
              </a:tabLst>
            </a:pPr>
            <a:r>
              <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 Garantía de rendimiento por Fabricante.</a:t>
            </a:r>
          </a:p>
          <a:p>
            <a:pPr lvl="0" algn="just">
              <a:lnSpc>
                <a:spcPct val="115000"/>
              </a:lnSpc>
              <a:tabLst>
                <a:tab pos="457200" algn="l"/>
                <a:tab pos="628650" algn="l"/>
              </a:tabLst>
            </a:pPr>
            <a:r>
              <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rPr>
              <a:t>	• 10 años de garantía para la instalación a través de contratista.</a:t>
            </a:r>
          </a:p>
          <a:p>
            <a:pPr marL="342900" lvl="0" indent="-342900" algn="just">
              <a:lnSpc>
                <a:spcPct val="115000"/>
              </a:lnSpc>
              <a:buFontTx/>
              <a:buAutoNum type="alphaLcPeriod" startAt="3"/>
              <a:tabLst>
                <a:tab pos="457200" algn="l"/>
                <a:tab pos="628650" algn="l"/>
              </a:tabLst>
            </a:pPr>
            <a:endParaRPr lang="es-ES" sz="1600" dirty="0">
              <a:solidFill>
                <a:prstClr val="black">
                  <a:lumMod val="65000"/>
                  <a:lumOff val="35000"/>
                </a:prstClr>
              </a:solidFill>
              <a:latin typeface="Calibri" panose="020F0502020204030204" pitchFamily="34" charset="0"/>
              <a:ea typeface="Century Schoolbook"/>
              <a:cs typeface="Calibri" panose="020F0502020204030204" pitchFamily="34" charset="0"/>
            </a:endParaRPr>
          </a:p>
        </p:txBody>
      </p:sp>
      <p:sp>
        <p:nvSpPr>
          <p:cNvPr id="3" name="Rectangle 2"/>
          <p:cNvSpPr/>
          <p:nvPr/>
        </p:nvSpPr>
        <p:spPr>
          <a:xfrm>
            <a:off x="802341" y="707545"/>
            <a:ext cx="7234518" cy="954107"/>
          </a:xfrm>
          <a:prstGeom prst="rect">
            <a:avLst/>
          </a:prstGeom>
        </p:spPr>
        <p:txBody>
          <a:bodyPr wrap="square">
            <a:spAutoFit/>
          </a:bodyPr>
          <a:lstStyle/>
          <a:p>
            <a:r>
              <a:rPr lang="es-ES" sz="2800" b="1" dirty="0">
                <a:solidFill>
                  <a:prstClr val="black"/>
                </a:solidFill>
                <a:ea typeface="Century Schoolbook"/>
                <a:cs typeface="Calibri" panose="020F0502020204030204" pitchFamily="34" charset="0"/>
              </a:rPr>
              <a:t>OPCIONES FINANCIERAS PARA LOS SISTEMAS PV PARA LA CONEXIÓN A LA RED (PCR). </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34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341" y="1828800"/>
            <a:ext cx="7315200" cy="1323439"/>
          </a:xfrm>
          <a:prstGeom prst="rect">
            <a:avLst/>
          </a:prstGeom>
        </p:spPr>
        <p:txBody>
          <a:bodyPr wrap="square">
            <a:spAutoFit/>
          </a:bodyPr>
          <a:lstStyle/>
          <a:p>
            <a:r>
              <a:rPr lang="es-ES" sz="1600" dirty="0">
                <a:solidFill>
                  <a:schemeClr val="tx1">
                    <a:lumMod val="65000"/>
                    <a:lumOff val="35000"/>
                  </a:schemeClr>
                </a:solidFill>
              </a:rPr>
              <a:t>• Responsable de ciertos costos de mano de obra si se presentan después de 10 años de garantía.</a:t>
            </a:r>
          </a:p>
          <a:p>
            <a:r>
              <a:rPr lang="es-ES" sz="1600" dirty="0">
                <a:solidFill>
                  <a:schemeClr val="tx1">
                    <a:lumMod val="65000"/>
                    <a:lumOff val="35000"/>
                  </a:schemeClr>
                </a:solidFill>
              </a:rPr>
              <a:t>• Los paneles garantizados por 20 años.</a:t>
            </a:r>
          </a:p>
          <a:p>
            <a:r>
              <a:rPr lang="es-ES" sz="1600" dirty="0">
                <a:solidFill>
                  <a:schemeClr val="tx1">
                    <a:lumMod val="65000"/>
                    <a:lumOff val="35000"/>
                  </a:schemeClr>
                </a:solidFill>
              </a:rPr>
              <a:t>• Poseer el sistema solar sin ningún compromiso con una vida útil estimada de 25años con una buena eficiencia.</a:t>
            </a:r>
          </a:p>
        </p:txBody>
      </p:sp>
      <p:sp>
        <p:nvSpPr>
          <p:cNvPr id="3" name="Rectangle 2"/>
          <p:cNvSpPr/>
          <p:nvPr/>
        </p:nvSpPr>
        <p:spPr>
          <a:xfrm>
            <a:off x="802341" y="707545"/>
            <a:ext cx="7234518" cy="954107"/>
          </a:xfrm>
          <a:prstGeom prst="rect">
            <a:avLst/>
          </a:prstGeom>
        </p:spPr>
        <p:txBody>
          <a:bodyPr wrap="square">
            <a:spAutoFit/>
          </a:bodyPr>
          <a:lstStyle/>
          <a:p>
            <a:r>
              <a:rPr lang="es-ES" sz="2800" b="1" dirty="0">
                <a:solidFill>
                  <a:prstClr val="black"/>
                </a:solidFill>
                <a:ea typeface="Century Schoolbook"/>
                <a:cs typeface="Calibri" panose="020F0502020204030204" pitchFamily="34" charset="0"/>
              </a:rPr>
              <a:t>OPCIONES FINANCIERAS PARA LOS SISTEMAS PV PARA LA CONEXIÓN A LA RED (PCR).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1400"/>
            <a:ext cx="8839200" cy="3276600"/>
          </a:xfrm>
          <a:prstGeom prst="rect">
            <a:avLst/>
          </a:prstGeom>
        </p:spPr>
      </p:pic>
    </p:spTree>
    <p:extLst>
      <p:ext uri="{BB962C8B-B14F-4D97-AF65-F5344CB8AC3E}">
        <p14:creationId xmlns:p14="http://schemas.microsoft.com/office/powerpoint/2010/main" val="2018852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341" y="707545"/>
            <a:ext cx="7234518" cy="523220"/>
          </a:xfrm>
          <a:prstGeom prst="rect">
            <a:avLst/>
          </a:prstGeom>
        </p:spPr>
        <p:txBody>
          <a:bodyPr wrap="square">
            <a:spAutoFit/>
          </a:bodyPr>
          <a:lstStyle/>
          <a:p>
            <a:r>
              <a:rPr lang="es-ES" sz="2800" b="1" dirty="0">
                <a:solidFill>
                  <a:prstClr val="black"/>
                </a:solidFill>
                <a:cs typeface="Calibri" panose="020F0502020204030204" pitchFamily="34" charset="0"/>
              </a:rPr>
              <a:t>TAMBIEN PUEDES HACER DINERO EXTRA</a:t>
            </a:r>
            <a:endParaRPr lang="en-US" sz="2800" dirty="0"/>
          </a:p>
        </p:txBody>
      </p:sp>
      <p:pic>
        <p:nvPicPr>
          <p:cNvPr id="1026" name="Picture 2"/>
          <p:cNvPicPr>
            <a:picLocks noChangeAspect="1" noChangeArrowheads="1"/>
          </p:cNvPicPr>
          <p:nvPr/>
        </p:nvPicPr>
        <p:blipFill>
          <a:blip r:embed="rId2">
            <a:clrChange>
              <a:clrFrom>
                <a:srgbClr val="2E3640"/>
              </a:clrFrom>
              <a:clrTo>
                <a:srgbClr val="2E3640">
                  <a:alpha val="0"/>
                </a:srgbClr>
              </a:clrTo>
            </a:clrChange>
            <a:extLst>
              <a:ext uri="{28A0092B-C50C-407E-A947-70E740481C1C}">
                <a14:useLocalDpi xmlns:a14="http://schemas.microsoft.com/office/drawing/2010/main" val="0"/>
              </a:ext>
            </a:extLst>
          </a:blip>
          <a:srcRect/>
          <a:stretch>
            <a:fillRect/>
          </a:stretch>
        </p:blipFill>
        <p:spPr bwMode="auto">
          <a:xfrm>
            <a:off x="764241" y="1230765"/>
            <a:ext cx="2131360" cy="18228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00400" y="1490818"/>
            <a:ext cx="4795179" cy="1323439"/>
          </a:xfrm>
          <a:prstGeom prst="rect">
            <a:avLst/>
          </a:prstGeom>
        </p:spPr>
        <p:txBody>
          <a:bodyPr wrap="square">
            <a:spAutoFit/>
          </a:bodyPr>
          <a:lstStyle/>
          <a:p>
            <a:r>
              <a:rPr lang="es-DO" sz="1600" b="1" dirty="0">
                <a:solidFill>
                  <a:schemeClr val="tx1">
                    <a:lumMod val="65000"/>
                    <a:lumOff val="35000"/>
                  </a:schemeClr>
                </a:solidFill>
              </a:rPr>
              <a:t>ALQUILAR TUS TECHOS</a:t>
            </a:r>
            <a:endParaRPr lang="en-US" sz="1600" b="1" dirty="0">
              <a:solidFill>
                <a:schemeClr val="tx1">
                  <a:lumMod val="65000"/>
                  <a:lumOff val="35000"/>
                </a:schemeClr>
              </a:solidFill>
            </a:endParaRPr>
          </a:p>
          <a:p>
            <a:r>
              <a:rPr lang="es-DO" sz="1600" dirty="0">
                <a:solidFill>
                  <a:schemeClr val="tx1">
                    <a:lumMod val="65000"/>
                    <a:lumOff val="35000"/>
                  </a:schemeClr>
                </a:solidFill>
              </a:rPr>
              <a:t>Los propietarios de los hoteles  pueden alquilar sus cubiertas para que se realicen en ellas instalaciones fotovoltaicas, a cambio de un alquiler mensual o un ingreso total anticipado en función de plazo.</a:t>
            </a:r>
            <a:endParaRPr lang="en-US" sz="1600" dirty="0">
              <a:solidFill>
                <a:schemeClr val="tx1">
                  <a:lumMod val="65000"/>
                  <a:lumOff val="35000"/>
                </a:schemeClr>
              </a:solidFill>
            </a:endParaRPr>
          </a:p>
        </p:txBody>
      </p:sp>
      <p:grpSp>
        <p:nvGrpSpPr>
          <p:cNvPr id="4" name="Group 3"/>
          <p:cNvGrpSpPr>
            <a:grpSpLocks/>
          </p:cNvGrpSpPr>
          <p:nvPr/>
        </p:nvGrpSpPr>
        <p:grpSpPr bwMode="auto">
          <a:xfrm>
            <a:off x="1402883" y="3313041"/>
            <a:ext cx="854075" cy="701675"/>
            <a:chOff x="115885723" y="105699127"/>
            <a:chExt cx="853456" cy="700797"/>
          </a:xfrm>
        </p:grpSpPr>
        <p:sp>
          <p:nvSpPr>
            <p:cNvPr id="5" name="Freeform 4"/>
            <p:cNvSpPr>
              <a:spLocks/>
            </p:cNvSpPr>
            <p:nvPr/>
          </p:nvSpPr>
          <p:spPr bwMode="auto">
            <a:xfrm>
              <a:off x="116239537" y="105900417"/>
              <a:ext cx="499642" cy="499507"/>
            </a:xfrm>
            <a:custGeom>
              <a:avLst/>
              <a:gdLst>
                <a:gd name="T0" fmla="*/ 499642 w 499642"/>
                <a:gd name="T1" fmla="*/ 306184 h 499507"/>
                <a:gd name="T2" fmla="*/ 499642 w 499642"/>
                <a:gd name="T3" fmla="*/ 193324 h 499507"/>
                <a:gd name="T4" fmla="*/ 443861 w 499642"/>
                <a:gd name="T5" fmla="*/ 193324 h 499507"/>
                <a:gd name="T6" fmla="*/ 439079 w 499642"/>
                <a:gd name="T7" fmla="*/ 179249 h 499507"/>
                <a:gd name="T8" fmla="*/ 433501 w 499642"/>
                <a:gd name="T9" fmla="*/ 165440 h 499507"/>
                <a:gd name="T10" fmla="*/ 426861 w 499642"/>
                <a:gd name="T11" fmla="*/ 152428 h 499507"/>
                <a:gd name="T12" fmla="*/ 466439 w 499642"/>
                <a:gd name="T13" fmla="*/ 113126 h 499507"/>
                <a:gd name="T14" fmla="*/ 386485 w 499642"/>
                <a:gd name="T15" fmla="*/ 33195 h 499507"/>
                <a:gd name="T16" fmla="*/ 347173 w 499642"/>
                <a:gd name="T17" fmla="*/ 72497 h 499507"/>
                <a:gd name="T18" fmla="*/ 333891 w 499642"/>
                <a:gd name="T19" fmla="*/ 66123 h 499507"/>
                <a:gd name="T20" fmla="*/ 320345 w 499642"/>
                <a:gd name="T21" fmla="*/ 60547 h 499507"/>
                <a:gd name="T22" fmla="*/ 306266 w 499642"/>
                <a:gd name="T23" fmla="*/ 55767 h 499507"/>
                <a:gd name="T24" fmla="*/ 306266 w 499642"/>
                <a:gd name="T25" fmla="*/ 0 h 499507"/>
                <a:gd name="T26" fmla="*/ 193110 w 499642"/>
                <a:gd name="T27" fmla="*/ 0 h 499507"/>
                <a:gd name="T28" fmla="*/ 193110 w 499642"/>
                <a:gd name="T29" fmla="*/ 55767 h 499507"/>
                <a:gd name="T30" fmla="*/ 179032 w 499642"/>
                <a:gd name="T31" fmla="*/ 60547 h 499507"/>
                <a:gd name="T32" fmla="*/ 165485 w 499642"/>
                <a:gd name="T33" fmla="*/ 66123 h 499507"/>
                <a:gd name="T34" fmla="*/ 152469 w 499642"/>
                <a:gd name="T35" fmla="*/ 72497 h 499507"/>
                <a:gd name="T36" fmla="*/ 112891 w 499642"/>
                <a:gd name="T37" fmla="*/ 33195 h 499507"/>
                <a:gd name="T38" fmla="*/ 33203 w 499642"/>
                <a:gd name="T39" fmla="*/ 113126 h 499507"/>
                <a:gd name="T40" fmla="*/ 72516 w 499642"/>
                <a:gd name="T41" fmla="*/ 152428 h 499507"/>
                <a:gd name="T42" fmla="*/ 65875 w 499642"/>
                <a:gd name="T43" fmla="*/ 165440 h 499507"/>
                <a:gd name="T44" fmla="*/ 60297 w 499642"/>
                <a:gd name="T45" fmla="*/ 179249 h 499507"/>
                <a:gd name="T46" fmla="*/ 55515 w 499642"/>
                <a:gd name="T47" fmla="*/ 193324 h 499507"/>
                <a:gd name="T48" fmla="*/ 0 w 499642"/>
                <a:gd name="T49" fmla="*/ 193324 h 499507"/>
                <a:gd name="T50" fmla="*/ 0 w 499642"/>
                <a:gd name="T51" fmla="*/ 306184 h 499507"/>
                <a:gd name="T52" fmla="*/ 55515 w 499642"/>
                <a:gd name="T53" fmla="*/ 306184 h 499507"/>
                <a:gd name="T54" fmla="*/ 60297 w 499642"/>
                <a:gd name="T55" fmla="*/ 320258 h 499507"/>
                <a:gd name="T56" fmla="*/ 65875 w 499642"/>
                <a:gd name="T57" fmla="*/ 334067 h 499507"/>
                <a:gd name="T58" fmla="*/ 72516 w 499642"/>
                <a:gd name="T59" fmla="*/ 347079 h 499507"/>
                <a:gd name="T60" fmla="*/ 33203 w 499642"/>
                <a:gd name="T61" fmla="*/ 386381 h 499507"/>
                <a:gd name="T62" fmla="*/ 112891 w 499642"/>
                <a:gd name="T63" fmla="*/ 466313 h 499507"/>
                <a:gd name="T64" fmla="*/ 152469 w 499642"/>
                <a:gd name="T65" fmla="*/ 427011 h 499507"/>
                <a:gd name="T66" fmla="*/ 165485 w 499642"/>
                <a:gd name="T67" fmla="*/ 433650 h 499507"/>
                <a:gd name="T68" fmla="*/ 179032 w 499642"/>
                <a:gd name="T69" fmla="*/ 439227 h 499507"/>
                <a:gd name="T70" fmla="*/ 193110 w 499642"/>
                <a:gd name="T71" fmla="*/ 443741 h 499507"/>
                <a:gd name="T72" fmla="*/ 193110 w 499642"/>
                <a:gd name="T73" fmla="*/ 499507 h 499507"/>
                <a:gd name="T74" fmla="*/ 306266 w 499642"/>
                <a:gd name="T75" fmla="*/ 499507 h 499507"/>
                <a:gd name="T76" fmla="*/ 306266 w 499642"/>
                <a:gd name="T77" fmla="*/ 443741 h 499507"/>
                <a:gd name="T78" fmla="*/ 320345 w 499642"/>
                <a:gd name="T79" fmla="*/ 439227 h 499507"/>
                <a:gd name="T80" fmla="*/ 333891 w 499642"/>
                <a:gd name="T81" fmla="*/ 433650 h 499507"/>
                <a:gd name="T82" fmla="*/ 347173 w 499642"/>
                <a:gd name="T83" fmla="*/ 427011 h 499507"/>
                <a:gd name="T84" fmla="*/ 386485 w 499642"/>
                <a:gd name="T85" fmla="*/ 466313 h 499507"/>
                <a:gd name="T86" fmla="*/ 466439 w 499642"/>
                <a:gd name="T87" fmla="*/ 386381 h 499507"/>
                <a:gd name="T88" fmla="*/ 426861 w 499642"/>
                <a:gd name="T89" fmla="*/ 347079 h 499507"/>
                <a:gd name="T90" fmla="*/ 433501 w 499642"/>
                <a:gd name="T91" fmla="*/ 334067 h 499507"/>
                <a:gd name="T92" fmla="*/ 439079 w 499642"/>
                <a:gd name="T93" fmla="*/ 320258 h 499507"/>
                <a:gd name="T94" fmla="*/ 443861 w 499642"/>
                <a:gd name="T95" fmla="*/ 306184 h 499507"/>
                <a:gd name="T96" fmla="*/ 499642 w 499642"/>
                <a:gd name="T97" fmla="*/ 306184 h 499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9642" h="499507">
                  <a:moveTo>
                    <a:pt x="499642" y="306184"/>
                  </a:moveTo>
                  <a:lnTo>
                    <a:pt x="499642" y="193324"/>
                  </a:lnTo>
                  <a:lnTo>
                    <a:pt x="443861" y="193324"/>
                  </a:lnTo>
                  <a:lnTo>
                    <a:pt x="439079" y="179249"/>
                  </a:lnTo>
                  <a:lnTo>
                    <a:pt x="433501" y="165440"/>
                  </a:lnTo>
                  <a:lnTo>
                    <a:pt x="426861" y="152428"/>
                  </a:lnTo>
                  <a:lnTo>
                    <a:pt x="466439" y="113126"/>
                  </a:lnTo>
                  <a:lnTo>
                    <a:pt x="386485" y="33195"/>
                  </a:lnTo>
                  <a:lnTo>
                    <a:pt x="347173" y="72497"/>
                  </a:lnTo>
                  <a:lnTo>
                    <a:pt x="333891" y="66123"/>
                  </a:lnTo>
                  <a:lnTo>
                    <a:pt x="320345" y="60547"/>
                  </a:lnTo>
                  <a:lnTo>
                    <a:pt x="306266" y="55767"/>
                  </a:lnTo>
                  <a:lnTo>
                    <a:pt x="306266" y="0"/>
                  </a:lnTo>
                  <a:lnTo>
                    <a:pt x="193110" y="0"/>
                  </a:lnTo>
                  <a:lnTo>
                    <a:pt x="193110" y="55767"/>
                  </a:lnTo>
                  <a:lnTo>
                    <a:pt x="179032" y="60547"/>
                  </a:lnTo>
                  <a:lnTo>
                    <a:pt x="165485" y="66123"/>
                  </a:lnTo>
                  <a:lnTo>
                    <a:pt x="152469" y="72497"/>
                  </a:lnTo>
                  <a:lnTo>
                    <a:pt x="112891" y="33195"/>
                  </a:lnTo>
                  <a:lnTo>
                    <a:pt x="33203" y="113126"/>
                  </a:lnTo>
                  <a:lnTo>
                    <a:pt x="72516" y="152428"/>
                  </a:lnTo>
                  <a:lnTo>
                    <a:pt x="65875" y="165440"/>
                  </a:lnTo>
                  <a:lnTo>
                    <a:pt x="60297" y="179249"/>
                  </a:lnTo>
                  <a:lnTo>
                    <a:pt x="55515" y="193324"/>
                  </a:lnTo>
                  <a:lnTo>
                    <a:pt x="0" y="193324"/>
                  </a:lnTo>
                  <a:lnTo>
                    <a:pt x="0" y="306184"/>
                  </a:lnTo>
                  <a:lnTo>
                    <a:pt x="55515" y="306184"/>
                  </a:lnTo>
                  <a:lnTo>
                    <a:pt x="60297" y="320258"/>
                  </a:lnTo>
                  <a:lnTo>
                    <a:pt x="65875" y="334067"/>
                  </a:lnTo>
                  <a:lnTo>
                    <a:pt x="72516" y="347079"/>
                  </a:lnTo>
                  <a:lnTo>
                    <a:pt x="33203" y="386381"/>
                  </a:lnTo>
                  <a:lnTo>
                    <a:pt x="112891" y="466313"/>
                  </a:lnTo>
                  <a:lnTo>
                    <a:pt x="152469" y="427011"/>
                  </a:lnTo>
                  <a:lnTo>
                    <a:pt x="165485" y="433650"/>
                  </a:lnTo>
                  <a:lnTo>
                    <a:pt x="179032" y="439227"/>
                  </a:lnTo>
                  <a:lnTo>
                    <a:pt x="193110" y="443741"/>
                  </a:lnTo>
                  <a:lnTo>
                    <a:pt x="193110" y="499507"/>
                  </a:lnTo>
                  <a:lnTo>
                    <a:pt x="306266" y="499507"/>
                  </a:lnTo>
                  <a:lnTo>
                    <a:pt x="306266" y="443741"/>
                  </a:lnTo>
                  <a:lnTo>
                    <a:pt x="320345" y="439227"/>
                  </a:lnTo>
                  <a:lnTo>
                    <a:pt x="333891" y="433650"/>
                  </a:lnTo>
                  <a:lnTo>
                    <a:pt x="347173" y="427011"/>
                  </a:lnTo>
                  <a:lnTo>
                    <a:pt x="386485" y="466313"/>
                  </a:lnTo>
                  <a:lnTo>
                    <a:pt x="466439" y="386381"/>
                  </a:lnTo>
                  <a:lnTo>
                    <a:pt x="426861" y="347079"/>
                  </a:lnTo>
                  <a:lnTo>
                    <a:pt x="433501" y="334067"/>
                  </a:lnTo>
                  <a:lnTo>
                    <a:pt x="439079" y="320258"/>
                  </a:lnTo>
                  <a:lnTo>
                    <a:pt x="443861" y="306184"/>
                  </a:lnTo>
                  <a:lnTo>
                    <a:pt x="499642" y="306184"/>
                  </a:lnTo>
                </a:path>
              </a:pathLst>
            </a:custGeom>
            <a:ln>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115885723" y="105699127"/>
              <a:ext cx="360189" cy="360092"/>
            </a:xfrm>
            <a:custGeom>
              <a:avLst/>
              <a:gdLst>
                <a:gd name="T0" fmla="*/ 360189 w 360189"/>
                <a:gd name="T1" fmla="*/ 220941 h 360092"/>
                <a:gd name="T2" fmla="*/ 360189 w 360189"/>
                <a:gd name="T3" fmla="*/ 139416 h 360092"/>
                <a:gd name="T4" fmla="*/ 320079 w 360189"/>
                <a:gd name="T5" fmla="*/ 139416 h 360092"/>
                <a:gd name="T6" fmla="*/ 316626 w 360189"/>
                <a:gd name="T7" fmla="*/ 129325 h 360092"/>
                <a:gd name="T8" fmla="*/ 312642 w 360189"/>
                <a:gd name="T9" fmla="*/ 119500 h 360092"/>
                <a:gd name="T10" fmla="*/ 307860 w 360189"/>
                <a:gd name="T11" fmla="*/ 109940 h 360092"/>
                <a:gd name="T12" fmla="*/ 336282 w 360189"/>
                <a:gd name="T13" fmla="*/ 81526 h 360092"/>
                <a:gd name="T14" fmla="*/ 278642 w 360189"/>
                <a:gd name="T15" fmla="*/ 24166 h 360092"/>
                <a:gd name="T16" fmla="*/ 250220 w 360189"/>
                <a:gd name="T17" fmla="*/ 52315 h 360092"/>
                <a:gd name="T18" fmla="*/ 240657 w 360189"/>
                <a:gd name="T19" fmla="*/ 47535 h 360092"/>
                <a:gd name="T20" fmla="*/ 230829 w 360189"/>
                <a:gd name="T21" fmla="*/ 43551 h 360092"/>
                <a:gd name="T22" fmla="*/ 220735 w 360189"/>
                <a:gd name="T23" fmla="*/ 40365 h 360092"/>
                <a:gd name="T24" fmla="*/ 220735 w 360189"/>
                <a:gd name="T25" fmla="*/ 0 h 360092"/>
                <a:gd name="T26" fmla="*/ 139454 w 360189"/>
                <a:gd name="T27" fmla="*/ 0 h 360092"/>
                <a:gd name="T28" fmla="*/ 139454 w 360189"/>
                <a:gd name="T29" fmla="*/ 40365 h 360092"/>
                <a:gd name="T30" fmla="*/ 129360 w 360189"/>
                <a:gd name="T31" fmla="*/ 43551 h 360092"/>
                <a:gd name="T32" fmla="*/ 119532 w 360189"/>
                <a:gd name="T33" fmla="*/ 47535 h 360092"/>
                <a:gd name="T34" fmla="*/ 109969 w 360189"/>
                <a:gd name="T35" fmla="*/ 52315 h 360092"/>
                <a:gd name="T36" fmla="*/ 81547 w 360189"/>
                <a:gd name="T37" fmla="*/ 24166 h 360092"/>
                <a:gd name="T38" fmla="*/ 23906 w 360189"/>
                <a:gd name="T39" fmla="*/ 81526 h 360092"/>
                <a:gd name="T40" fmla="*/ 52328 w 360189"/>
                <a:gd name="T41" fmla="*/ 109940 h 360092"/>
                <a:gd name="T42" fmla="*/ 47547 w 360189"/>
                <a:gd name="T43" fmla="*/ 119500 h 360092"/>
                <a:gd name="T44" fmla="*/ 43563 w 360189"/>
                <a:gd name="T45" fmla="*/ 129325 h 360092"/>
                <a:gd name="T46" fmla="*/ 40109 w 360189"/>
                <a:gd name="T47" fmla="*/ 139416 h 360092"/>
                <a:gd name="T48" fmla="*/ 0 w 360189"/>
                <a:gd name="T49" fmla="*/ 139416 h 360092"/>
                <a:gd name="T50" fmla="*/ 0 w 360189"/>
                <a:gd name="T51" fmla="*/ 220941 h 360092"/>
                <a:gd name="T52" fmla="*/ 40109 w 360189"/>
                <a:gd name="T53" fmla="*/ 220941 h 360092"/>
                <a:gd name="T54" fmla="*/ 43563 w 360189"/>
                <a:gd name="T55" fmla="*/ 231032 h 360092"/>
                <a:gd name="T56" fmla="*/ 47547 w 360189"/>
                <a:gd name="T57" fmla="*/ 240858 h 360092"/>
                <a:gd name="T58" fmla="*/ 52328 w 360189"/>
                <a:gd name="T59" fmla="*/ 250418 h 360092"/>
                <a:gd name="T60" fmla="*/ 23906 w 360189"/>
                <a:gd name="T61" fmla="*/ 278567 h 360092"/>
                <a:gd name="T62" fmla="*/ 81547 w 360189"/>
                <a:gd name="T63" fmla="*/ 336192 h 360092"/>
                <a:gd name="T64" fmla="*/ 109969 w 360189"/>
                <a:gd name="T65" fmla="*/ 307777 h 360092"/>
                <a:gd name="T66" fmla="*/ 119266 w 360189"/>
                <a:gd name="T67" fmla="*/ 312557 h 360092"/>
                <a:gd name="T68" fmla="*/ 129094 w 360189"/>
                <a:gd name="T69" fmla="*/ 316806 h 360092"/>
                <a:gd name="T70" fmla="*/ 139454 w 360189"/>
                <a:gd name="T71" fmla="*/ 319993 h 360092"/>
                <a:gd name="T72" fmla="*/ 139454 w 360189"/>
                <a:gd name="T73" fmla="*/ 360092 h 360092"/>
                <a:gd name="T74" fmla="*/ 220735 w 360189"/>
                <a:gd name="T75" fmla="*/ 360092 h 360092"/>
                <a:gd name="T76" fmla="*/ 220735 w 360189"/>
                <a:gd name="T77" fmla="*/ 319993 h 360092"/>
                <a:gd name="T78" fmla="*/ 230829 w 360189"/>
                <a:gd name="T79" fmla="*/ 316806 h 360092"/>
                <a:gd name="T80" fmla="*/ 240657 w 360189"/>
                <a:gd name="T81" fmla="*/ 312557 h 360092"/>
                <a:gd name="T82" fmla="*/ 250220 w 360189"/>
                <a:gd name="T83" fmla="*/ 307777 h 360092"/>
                <a:gd name="T84" fmla="*/ 278642 w 360189"/>
                <a:gd name="T85" fmla="*/ 336192 h 360092"/>
                <a:gd name="T86" fmla="*/ 336282 w 360189"/>
                <a:gd name="T87" fmla="*/ 278567 h 360092"/>
                <a:gd name="T88" fmla="*/ 307860 w 360189"/>
                <a:gd name="T89" fmla="*/ 250418 h 360092"/>
                <a:gd name="T90" fmla="*/ 312642 w 360189"/>
                <a:gd name="T91" fmla="*/ 240858 h 360092"/>
                <a:gd name="T92" fmla="*/ 316626 w 360189"/>
                <a:gd name="T93" fmla="*/ 231032 h 360092"/>
                <a:gd name="T94" fmla="*/ 320079 w 360189"/>
                <a:gd name="T95" fmla="*/ 220941 h 360092"/>
                <a:gd name="T96" fmla="*/ 360189 w 360189"/>
                <a:gd name="T97" fmla="*/ 220941 h 360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0189" h="360092">
                  <a:moveTo>
                    <a:pt x="360189" y="220941"/>
                  </a:moveTo>
                  <a:lnTo>
                    <a:pt x="360189" y="139416"/>
                  </a:lnTo>
                  <a:lnTo>
                    <a:pt x="320079" y="139416"/>
                  </a:lnTo>
                  <a:lnTo>
                    <a:pt x="316626" y="129325"/>
                  </a:lnTo>
                  <a:lnTo>
                    <a:pt x="312642" y="119500"/>
                  </a:lnTo>
                  <a:lnTo>
                    <a:pt x="307860" y="109940"/>
                  </a:lnTo>
                  <a:lnTo>
                    <a:pt x="336282" y="81526"/>
                  </a:lnTo>
                  <a:lnTo>
                    <a:pt x="278642" y="24166"/>
                  </a:lnTo>
                  <a:lnTo>
                    <a:pt x="250220" y="52315"/>
                  </a:lnTo>
                  <a:lnTo>
                    <a:pt x="240657" y="47535"/>
                  </a:lnTo>
                  <a:lnTo>
                    <a:pt x="230829" y="43551"/>
                  </a:lnTo>
                  <a:lnTo>
                    <a:pt x="220735" y="40365"/>
                  </a:lnTo>
                  <a:lnTo>
                    <a:pt x="220735" y="0"/>
                  </a:lnTo>
                  <a:lnTo>
                    <a:pt x="139454" y="0"/>
                  </a:lnTo>
                  <a:lnTo>
                    <a:pt x="139454" y="40365"/>
                  </a:lnTo>
                  <a:lnTo>
                    <a:pt x="129360" y="43551"/>
                  </a:lnTo>
                  <a:lnTo>
                    <a:pt x="119532" y="47535"/>
                  </a:lnTo>
                  <a:lnTo>
                    <a:pt x="109969" y="52315"/>
                  </a:lnTo>
                  <a:lnTo>
                    <a:pt x="81547" y="24166"/>
                  </a:lnTo>
                  <a:lnTo>
                    <a:pt x="23906" y="81526"/>
                  </a:lnTo>
                  <a:lnTo>
                    <a:pt x="52328" y="109940"/>
                  </a:lnTo>
                  <a:lnTo>
                    <a:pt x="47547" y="119500"/>
                  </a:lnTo>
                  <a:lnTo>
                    <a:pt x="43563" y="129325"/>
                  </a:lnTo>
                  <a:lnTo>
                    <a:pt x="40109" y="139416"/>
                  </a:lnTo>
                  <a:lnTo>
                    <a:pt x="0" y="139416"/>
                  </a:lnTo>
                  <a:lnTo>
                    <a:pt x="0" y="220941"/>
                  </a:lnTo>
                  <a:lnTo>
                    <a:pt x="40109" y="220941"/>
                  </a:lnTo>
                  <a:lnTo>
                    <a:pt x="43563" y="231032"/>
                  </a:lnTo>
                  <a:lnTo>
                    <a:pt x="47547" y="240858"/>
                  </a:lnTo>
                  <a:lnTo>
                    <a:pt x="52328" y="250418"/>
                  </a:lnTo>
                  <a:lnTo>
                    <a:pt x="23906" y="278567"/>
                  </a:lnTo>
                  <a:lnTo>
                    <a:pt x="81547" y="336192"/>
                  </a:lnTo>
                  <a:lnTo>
                    <a:pt x="109969" y="307777"/>
                  </a:lnTo>
                  <a:lnTo>
                    <a:pt x="119266" y="312557"/>
                  </a:lnTo>
                  <a:lnTo>
                    <a:pt x="129094" y="316806"/>
                  </a:lnTo>
                  <a:lnTo>
                    <a:pt x="139454" y="319993"/>
                  </a:lnTo>
                  <a:lnTo>
                    <a:pt x="139454" y="360092"/>
                  </a:lnTo>
                  <a:lnTo>
                    <a:pt x="220735" y="360092"/>
                  </a:lnTo>
                  <a:lnTo>
                    <a:pt x="220735" y="319993"/>
                  </a:lnTo>
                  <a:lnTo>
                    <a:pt x="230829" y="316806"/>
                  </a:lnTo>
                  <a:lnTo>
                    <a:pt x="240657" y="312557"/>
                  </a:lnTo>
                  <a:lnTo>
                    <a:pt x="250220" y="307777"/>
                  </a:lnTo>
                  <a:lnTo>
                    <a:pt x="278642" y="336192"/>
                  </a:lnTo>
                  <a:lnTo>
                    <a:pt x="336282" y="278567"/>
                  </a:lnTo>
                  <a:lnTo>
                    <a:pt x="307860" y="250418"/>
                  </a:lnTo>
                  <a:lnTo>
                    <a:pt x="312642" y="240858"/>
                  </a:lnTo>
                  <a:lnTo>
                    <a:pt x="316626" y="231032"/>
                  </a:lnTo>
                  <a:lnTo>
                    <a:pt x="320079" y="220941"/>
                  </a:lnTo>
                  <a:lnTo>
                    <a:pt x="360189" y="220941"/>
                  </a:lnTo>
                </a:path>
              </a:pathLst>
            </a:custGeom>
            <a:ln>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sp>
        <p:nvSpPr>
          <p:cNvPr id="7" name="Rectangle 6"/>
          <p:cNvSpPr/>
          <p:nvPr/>
        </p:nvSpPr>
        <p:spPr>
          <a:xfrm>
            <a:off x="3200400" y="2979819"/>
            <a:ext cx="4836459" cy="1323439"/>
          </a:xfrm>
          <a:prstGeom prst="rect">
            <a:avLst/>
          </a:prstGeom>
        </p:spPr>
        <p:txBody>
          <a:bodyPr wrap="square">
            <a:spAutoFit/>
          </a:bodyPr>
          <a:lstStyle/>
          <a:p>
            <a:r>
              <a:rPr lang="es-ES" sz="1600" b="1" dirty="0">
                <a:solidFill>
                  <a:schemeClr val="tx1">
                    <a:lumMod val="65000"/>
                    <a:lumOff val="35000"/>
                  </a:schemeClr>
                </a:solidFill>
              </a:rPr>
              <a:t>INSTALACIONES PROPIAS LLAVES EN MANO</a:t>
            </a:r>
          </a:p>
          <a:p>
            <a:r>
              <a:rPr lang="es-ES" sz="1600" dirty="0">
                <a:solidFill>
                  <a:schemeClr val="tx1">
                    <a:lumMod val="65000"/>
                    <a:lumOff val="35000"/>
                  </a:schemeClr>
                </a:solidFill>
              </a:rPr>
              <a:t>Los propietarios de los hoteles invierten para realizar una instalación fotovoltaica para la venta de electricidad a la compañía de electricidad a través de un Socio Tecnológico que gestiona el proyecto 'llave en mano'.</a:t>
            </a:r>
          </a:p>
        </p:txBody>
      </p:sp>
      <p:pic>
        <p:nvPicPr>
          <p:cNvPr id="1030" name="Picture 6"/>
          <p:cNvPicPr>
            <a:picLocks noChangeAspect="1" noChangeArrowheads="1"/>
          </p:cNvPicPr>
          <p:nvPr/>
        </p:nvPicPr>
        <p:blipFill>
          <a:blip r:embed="rId3">
            <a:clrChange>
              <a:clrFrom>
                <a:srgbClr val="C0C3C6"/>
              </a:clrFrom>
              <a:clrTo>
                <a:srgbClr val="C0C3C6">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00683" y="4607640"/>
            <a:ext cx="161254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200400" y="4518213"/>
            <a:ext cx="4795179" cy="1569660"/>
          </a:xfrm>
          <a:prstGeom prst="rect">
            <a:avLst/>
          </a:prstGeom>
        </p:spPr>
        <p:txBody>
          <a:bodyPr wrap="square">
            <a:spAutoFit/>
          </a:bodyPr>
          <a:lstStyle/>
          <a:p>
            <a:r>
              <a:rPr lang="es-DO" sz="1600" b="1" dirty="0">
                <a:solidFill>
                  <a:schemeClr val="tx1">
                    <a:lumMod val="65000"/>
                    <a:lumOff val="35000"/>
                  </a:schemeClr>
                </a:solidFill>
              </a:rPr>
              <a:t>EXPLOTACIÓN CONJUNTA</a:t>
            </a:r>
            <a:endParaRPr lang="en-US" sz="1600" b="1" dirty="0">
              <a:solidFill>
                <a:schemeClr val="tx1">
                  <a:lumMod val="65000"/>
                  <a:lumOff val="35000"/>
                </a:schemeClr>
              </a:solidFill>
            </a:endParaRPr>
          </a:p>
          <a:p>
            <a:r>
              <a:rPr lang="es-DO" sz="1600" dirty="0">
                <a:solidFill>
                  <a:schemeClr val="tx1">
                    <a:lumMod val="65000"/>
                    <a:lumOff val="35000"/>
                  </a:schemeClr>
                </a:solidFill>
              </a:rPr>
              <a:t>Es la participación en una sociedad mercantil que tiene como objetivo la inversión en una instalación fotovoltaica para la venta de electricidad a la compañía de electricidad y que se rige por las mismas normas que cualquier sociedad.</a:t>
            </a:r>
            <a:endParaRPr lang="en-US" sz="1600" dirty="0">
              <a:solidFill>
                <a:schemeClr val="tx1">
                  <a:lumMod val="65000"/>
                  <a:lumOff val="35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89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F:\RENTAINO\Servicios\Solar Energy\solar hot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457200" y="16757"/>
            <a:ext cx="8382000" cy="684124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ubtitle 4"/>
          <p:cNvSpPr txBox="1">
            <a:spLocks/>
          </p:cNvSpPr>
          <p:nvPr/>
        </p:nvSpPr>
        <p:spPr>
          <a:xfrm>
            <a:off x="7010400" y="6545307"/>
            <a:ext cx="2133600" cy="30777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solidFill>
              <a:schemeClr val="bg1">
                <a:lumMod val="95000"/>
              </a:schemeClr>
            </a:solidFill>
          </a:ln>
          <a:effectLst>
            <a:softEdge rad="127000"/>
          </a:effectLst>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917063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14400" y="1371600"/>
            <a:ext cx="5486400" cy="4648200"/>
          </a:xfrm>
        </p:spPr>
        <p:txBody>
          <a:bodyPr>
            <a:noAutofit/>
          </a:bodyPr>
          <a:lstStyle/>
          <a:p>
            <a:r>
              <a:rPr lang="en-US" sz="1600" dirty="0"/>
              <a:t>1.- </a:t>
            </a:r>
            <a:r>
              <a:rPr lang="en-US" sz="1600" dirty="0" err="1"/>
              <a:t>Llenar</a:t>
            </a:r>
            <a:r>
              <a:rPr lang="en-US" sz="1600" dirty="0"/>
              <a:t> la “</a:t>
            </a:r>
            <a:r>
              <a:rPr lang="en-US" sz="1600" dirty="0" err="1"/>
              <a:t>Solicitud</a:t>
            </a:r>
            <a:r>
              <a:rPr lang="en-US" sz="1600" dirty="0"/>
              <a:t> de  </a:t>
            </a:r>
            <a:r>
              <a:rPr lang="en-US" sz="1600" dirty="0" err="1"/>
              <a:t>Determinacion</a:t>
            </a:r>
            <a:r>
              <a:rPr lang="en-US" sz="1600" dirty="0"/>
              <a:t> de </a:t>
            </a:r>
            <a:r>
              <a:rPr lang="en-US" sz="1600" dirty="0" err="1"/>
              <a:t>Solucion</a:t>
            </a:r>
            <a:r>
              <a:rPr lang="en-US" sz="1600" dirty="0"/>
              <a:t> Solar”</a:t>
            </a:r>
          </a:p>
          <a:p>
            <a:r>
              <a:rPr lang="en-US" sz="1600" dirty="0"/>
              <a:t>2.- </a:t>
            </a:r>
            <a:r>
              <a:rPr lang="en-US" sz="1600" dirty="0" err="1"/>
              <a:t>Colaborar</a:t>
            </a:r>
            <a:r>
              <a:rPr lang="en-US" sz="1600" dirty="0"/>
              <a:t> para la </a:t>
            </a:r>
            <a:r>
              <a:rPr lang="en-US" sz="1600" dirty="0" err="1"/>
              <a:t>realizacion</a:t>
            </a:r>
            <a:r>
              <a:rPr lang="en-US" sz="1600" dirty="0"/>
              <a:t> del </a:t>
            </a:r>
            <a:r>
              <a:rPr lang="en-US" sz="1600" dirty="0" err="1"/>
              <a:t>Levantamiento</a:t>
            </a:r>
            <a:r>
              <a:rPr lang="en-US" sz="1600" dirty="0"/>
              <a:t>.</a:t>
            </a:r>
          </a:p>
          <a:p>
            <a:r>
              <a:rPr lang="en-US" sz="1600" dirty="0"/>
              <a:t>3.- </a:t>
            </a:r>
            <a:r>
              <a:rPr lang="en-US" sz="1600" dirty="0" err="1"/>
              <a:t>Recepcion</a:t>
            </a:r>
            <a:r>
              <a:rPr lang="en-US" sz="1600" dirty="0"/>
              <a:t> de la </a:t>
            </a:r>
            <a:r>
              <a:rPr lang="en-US" sz="1600" dirty="0" err="1"/>
              <a:t>propuesta</a:t>
            </a:r>
            <a:r>
              <a:rPr lang="en-US" sz="1600" dirty="0"/>
              <a:t> de </a:t>
            </a:r>
            <a:r>
              <a:rPr lang="en-US" sz="1600" dirty="0" err="1"/>
              <a:t>trabajo</a:t>
            </a:r>
            <a:r>
              <a:rPr lang="en-US" sz="1600" dirty="0"/>
              <a:t> que </a:t>
            </a:r>
            <a:r>
              <a:rPr lang="en-US" sz="1600" dirty="0" err="1"/>
              <a:t>incluye</a:t>
            </a:r>
            <a:r>
              <a:rPr lang="en-US" sz="1600" dirty="0"/>
              <a:t> </a:t>
            </a:r>
            <a:r>
              <a:rPr lang="en-US" sz="1600" dirty="0" err="1"/>
              <a:t>datos</a:t>
            </a:r>
            <a:r>
              <a:rPr lang="en-US" sz="1600" dirty="0"/>
              <a:t> del </a:t>
            </a:r>
            <a:r>
              <a:rPr lang="en-US" sz="1600" dirty="0" err="1"/>
              <a:t>levantamiento</a:t>
            </a:r>
            <a:r>
              <a:rPr lang="en-US" sz="1600" dirty="0"/>
              <a:t>  y  </a:t>
            </a:r>
            <a:r>
              <a:rPr lang="en-US" sz="1600" dirty="0" err="1"/>
              <a:t>presupuesto</a:t>
            </a:r>
            <a:r>
              <a:rPr lang="en-US" sz="1600" dirty="0"/>
              <a:t> de </a:t>
            </a:r>
            <a:r>
              <a:rPr lang="en-US" sz="1600" dirty="0" err="1"/>
              <a:t>trabajo</a:t>
            </a:r>
            <a:r>
              <a:rPr lang="en-US" sz="1600" dirty="0"/>
              <a:t>.</a:t>
            </a:r>
          </a:p>
          <a:p>
            <a:r>
              <a:rPr lang="en-US" sz="1600" dirty="0"/>
              <a:t>4.-Tomar </a:t>
            </a:r>
            <a:r>
              <a:rPr lang="en-US" sz="1600" dirty="0" err="1"/>
              <a:t>una</a:t>
            </a:r>
            <a:r>
              <a:rPr lang="en-US" sz="1600" dirty="0"/>
              <a:t> decision </a:t>
            </a:r>
            <a:r>
              <a:rPr lang="en-US" sz="1600" dirty="0" err="1"/>
              <a:t>en</a:t>
            </a:r>
            <a:r>
              <a:rPr lang="en-US" sz="1600" dirty="0"/>
              <a:t> </a:t>
            </a:r>
            <a:r>
              <a:rPr lang="en-US" sz="1600" dirty="0" err="1"/>
              <a:t>cuanto</a:t>
            </a:r>
            <a:r>
              <a:rPr lang="en-US" sz="1600" dirty="0"/>
              <a:t> a la </a:t>
            </a:r>
            <a:r>
              <a:rPr lang="en-US" sz="1600" dirty="0" err="1"/>
              <a:t>oferta</a:t>
            </a:r>
            <a:r>
              <a:rPr lang="en-US" sz="1600" dirty="0"/>
              <a:t> y </a:t>
            </a:r>
            <a:r>
              <a:rPr lang="en-US" sz="1600" dirty="0" err="1"/>
              <a:t>firmar</a:t>
            </a:r>
            <a:r>
              <a:rPr lang="en-US" sz="1600" dirty="0"/>
              <a:t> </a:t>
            </a:r>
            <a:r>
              <a:rPr lang="en-US" sz="1600" dirty="0" err="1"/>
              <a:t>su</a:t>
            </a:r>
            <a:r>
              <a:rPr lang="en-US" sz="1600" dirty="0"/>
              <a:t> </a:t>
            </a:r>
            <a:r>
              <a:rPr lang="en-US" sz="1600" dirty="0" err="1"/>
              <a:t>aceptacion</a:t>
            </a:r>
            <a:endParaRPr lang="en-US" sz="1600" dirty="0"/>
          </a:p>
          <a:p>
            <a:r>
              <a:rPr lang="en-US" sz="1600" dirty="0"/>
              <a:t>5. De </a:t>
            </a:r>
            <a:r>
              <a:rPr lang="en-US" sz="1600" dirty="0" err="1"/>
              <a:t>acuerdo</a:t>
            </a:r>
            <a:r>
              <a:rPr lang="en-US" sz="1600" dirty="0"/>
              <a:t> a la forma de </a:t>
            </a:r>
            <a:r>
              <a:rPr lang="en-US" sz="1600" dirty="0" err="1"/>
              <a:t>pago</a:t>
            </a:r>
            <a:r>
              <a:rPr lang="en-US" sz="1600" dirty="0"/>
              <a:t> </a:t>
            </a:r>
            <a:r>
              <a:rPr lang="en-US" sz="1600" dirty="0" err="1"/>
              <a:t>determinada</a:t>
            </a:r>
            <a:r>
              <a:rPr lang="en-US" sz="1600" dirty="0"/>
              <a:t>  </a:t>
            </a:r>
            <a:r>
              <a:rPr lang="en-US" sz="1600" dirty="0" err="1"/>
              <a:t>realizar</a:t>
            </a:r>
            <a:r>
              <a:rPr lang="en-US" sz="1600" dirty="0"/>
              <a:t> el </a:t>
            </a:r>
            <a:r>
              <a:rPr lang="en-US" sz="1600" dirty="0" err="1"/>
              <a:t>pago</a:t>
            </a:r>
            <a:r>
              <a:rPr lang="en-US" sz="1600" dirty="0"/>
              <a:t> del 70% para </a:t>
            </a:r>
            <a:r>
              <a:rPr lang="en-US" sz="1600" dirty="0" err="1"/>
              <a:t>inicio</a:t>
            </a:r>
            <a:r>
              <a:rPr lang="en-US" sz="1600" dirty="0"/>
              <a:t> del </a:t>
            </a:r>
            <a:r>
              <a:rPr lang="en-US" sz="1600" dirty="0" err="1"/>
              <a:t>trabajo</a:t>
            </a:r>
            <a:r>
              <a:rPr lang="en-US" sz="1600" dirty="0"/>
              <a:t>.</a:t>
            </a:r>
          </a:p>
          <a:p>
            <a:r>
              <a:rPr lang="en-US" sz="1600" dirty="0"/>
              <a:t>6.- </a:t>
            </a:r>
            <a:r>
              <a:rPr lang="en-US" sz="1600" dirty="0" err="1"/>
              <a:t>Inicio</a:t>
            </a:r>
            <a:r>
              <a:rPr lang="en-US" sz="1600" dirty="0"/>
              <a:t>  de la </a:t>
            </a:r>
            <a:r>
              <a:rPr lang="en-US" sz="1600" dirty="0" err="1"/>
              <a:t>instalacion</a:t>
            </a:r>
            <a:endParaRPr lang="en-US" sz="1600" dirty="0"/>
          </a:p>
          <a:p>
            <a:r>
              <a:rPr lang="en-US" sz="1600" dirty="0"/>
              <a:t>7.- </a:t>
            </a:r>
            <a:r>
              <a:rPr lang="en-US" sz="1600" dirty="0" err="1"/>
              <a:t>Entrega</a:t>
            </a:r>
            <a:r>
              <a:rPr lang="en-US" sz="1600" dirty="0"/>
              <a:t> del Proyecto y firma de  complexion del </a:t>
            </a:r>
            <a:r>
              <a:rPr lang="en-US" sz="1600" dirty="0" err="1"/>
              <a:t>proyecto</a:t>
            </a:r>
            <a:endParaRPr lang="en-US" sz="1600" dirty="0"/>
          </a:p>
          <a:p>
            <a:r>
              <a:rPr lang="en-US" sz="1600" dirty="0"/>
              <a:t>8.-Pago del 30% restante</a:t>
            </a:r>
          </a:p>
          <a:p>
            <a:r>
              <a:rPr lang="en-US" sz="1600" dirty="0"/>
              <a:t>9.-  </a:t>
            </a:r>
            <a:r>
              <a:rPr lang="en-US" sz="1600" dirty="0" err="1"/>
              <a:t>En</a:t>
            </a:r>
            <a:r>
              <a:rPr lang="en-US" sz="1600" dirty="0"/>
              <a:t> </a:t>
            </a:r>
            <a:r>
              <a:rPr lang="en-US" sz="1600" dirty="0" err="1"/>
              <a:t>caso</a:t>
            </a:r>
            <a:r>
              <a:rPr lang="en-US" sz="1600" dirty="0"/>
              <a:t> de </a:t>
            </a:r>
            <a:r>
              <a:rPr lang="en-US" sz="1600" dirty="0" err="1"/>
              <a:t>tener</a:t>
            </a:r>
            <a:r>
              <a:rPr lang="en-US" sz="1600" dirty="0"/>
              <a:t> </a:t>
            </a:r>
            <a:r>
              <a:rPr lang="en-US" sz="1600" dirty="0" err="1"/>
              <a:t>una</a:t>
            </a:r>
            <a:r>
              <a:rPr lang="en-US" sz="1600" dirty="0"/>
              <a:t> red R</a:t>
            </a:r>
            <a:r>
              <a:rPr lang="es-ES" sz="1600" dirty="0" err="1"/>
              <a:t>ealizar</a:t>
            </a:r>
            <a:r>
              <a:rPr lang="es-ES" sz="1600" dirty="0"/>
              <a:t> un contrato de interconexión con la CDEEE Este contrato es indispensable para que la CDEEE pueda acreditarte los excedentes de producción de energía eléctrica que estés enviando a la red eléctrica</a:t>
            </a:r>
            <a:r>
              <a:rPr lang="es-ES" sz="1200" dirty="0"/>
              <a:t>.</a:t>
            </a:r>
            <a:endParaRPr lang="en-US" sz="1200" dirty="0"/>
          </a:p>
        </p:txBody>
      </p:sp>
      <p:sp>
        <p:nvSpPr>
          <p:cNvPr id="3" name="Title 2"/>
          <p:cNvSpPr>
            <a:spLocks noGrp="1"/>
          </p:cNvSpPr>
          <p:nvPr>
            <p:ph type="title"/>
          </p:nvPr>
        </p:nvSpPr>
        <p:spPr>
          <a:xfrm>
            <a:off x="2286000" y="1035166"/>
            <a:ext cx="3962400" cy="609600"/>
          </a:xfrm>
        </p:spPr>
        <p:txBody>
          <a:bodyPr>
            <a:normAutofit fontScale="90000"/>
          </a:bodyPr>
          <a:lstStyle/>
          <a:p>
            <a:r>
              <a:rPr lang="en-US" dirty="0"/>
              <a:t>PASOS A SEGUIR</a:t>
            </a:r>
            <a:br>
              <a:rPr lang="en-US" dirty="0"/>
            </a:b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85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25" fill="hold">
                                          <p:stCondLst>
                                            <p:cond delay="0"/>
                                          </p:stCondLst>
                                        </p:cTn>
                                        <p:tgtEl>
                                          <p:spTgt spid="5"/>
                                        </p:tgtEl>
                                        <p:attrNameLst>
                                          <p:attrName>r</p:attrName>
                                        </p:attrNameLst>
                                      </p:cBhvr>
                                    </p:animRot>
                                    <p:animRot by="-240000">
                                      <p:cBhvr>
                                        <p:cTn id="13" dur="450" fill="hold">
                                          <p:stCondLst>
                                            <p:cond delay="450"/>
                                          </p:stCondLst>
                                        </p:cTn>
                                        <p:tgtEl>
                                          <p:spTgt spid="5"/>
                                        </p:tgtEl>
                                        <p:attrNameLst>
                                          <p:attrName>r</p:attrName>
                                        </p:attrNameLst>
                                      </p:cBhvr>
                                    </p:animRot>
                                    <p:animRot by="240000">
                                      <p:cBhvr>
                                        <p:cTn id="14" dur="450" fill="hold">
                                          <p:stCondLst>
                                            <p:cond delay="900"/>
                                          </p:stCondLst>
                                        </p:cTn>
                                        <p:tgtEl>
                                          <p:spTgt spid="5"/>
                                        </p:tgtEl>
                                        <p:attrNameLst>
                                          <p:attrName>r</p:attrName>
                                        </p:attrNameLst>
                                      </p:cBhvr>
                                    </p:animRot>
                                    <p:animRot by="-240000">
                                      <p:cBhvr>
                                        <p:cTn id="15" dur="450" fill="hold">
                                          <p:stCondLst>
                                            <p:cond delay="1350"/>
                                          </p:stCondLst>
                                        </p:cTn>
                                        <p:tgtEl>
                                          <p:spTgt spid="5"/>
                                        </p:tgtEl>
                                        <p:attrNameLst>
                                          <p:attrName>r</p:attrName>
                                        </p:attrNameLst>
                                      </p:cBhvr>
                                    </p:animRot>
                                    <p:animRot by="120000">
                                      <p:cBhvr>
                                        <p:cTn id="16" dur="450" fill="hold">
                                          <p:stCondLst>
                                            <p:cond delay="1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3274006"/>
            <a:ext cx="36639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descr="C:\Users\Duran Alabi\Desktop\BKfromSony\Documents\COMPANIES\RENTAINO\Servicios\Solar Energy\energia-so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42E0EB-149F-4EF0-8AA8-B2E6AC74EF4D}"/>
              </a:ext>
            </a:extLst>
          </p:cNvPr>
          <p:cNvSpPr txBox="1"/>
          <p:nvPr/>
        </p:nvSpPr>
        <p:spPr>
          <a:xfrm>
            <a:off x="2057400" y="5791200"/>
            <a:ext cx="2667000" cy="369332"/>
          </a:xfrm>
          <a:prstGeom prst="rect">
            <a:avLst/>
          </a:prstGeom>
          <a:noFill/>
        </p:spPr>
        <p:txBody>
          <a:bodyPr wrap="square" rtlCol="0">
            <a:spAutoFit/>
          </a:bodyPr>
          <a:lstStyle/>
          <a:p>
            <a:pPr algn="ctr"/>
            <a:r>
              <a:rPr lang="en-US" dirty="0"/>
              <a:t>WWW.RENTAINO.COM</a:t>
            </a:r>
            <a:endParaRPr lang="es-DO" dirty="0"/>
          </a:p>
        </p:txBody>
      </p:sp>
      <p:pic>
        <p:nvPicPr>
          <p:cNvPr id="5" name="Picture 4">
            <a:extLst>
              <a:ext uri="{FF2B5EF4-FFF2-40B4-BE49-F238E27FC236}">
                <a16:creationId xmlns:a16="http://schemas.microsoft.com/office/drawing/2014/main" id="{33149C6B-53E3-4923-AD63-92B1DC27340B}"/>
              </a:ext>
            </a:extLst>
          </p:cNvPr>
          <p:cNvPicPr>
            <a:picLocks noChangeAspect="1"/>
          </p:cNvPicPr>
          <p:nvPr/>
        </p:nvPicPr>
        <p:blipFill>
          <a:blip r:embed="rId6"/>
          <a:stretch>
            <a:fillRect/>
          </a:stretch>
        </p:blipFill>
        <p:spPr>
          <a:xfrm>
            <a:off x="2121676" y="4977903"/>
            <a:ext cx="2538448" cy="1227656"/>
          </a:xfrm>
          <a:prstGeom prst="rect">
            <a:avLst/>
          </a:prstGeom>
        </p:spPr>
      </p:pic>
    </p:spTree>
    <p:extLst>
      <p:ext uri="{BB962C8B-B14F-4D97-AF65-F5344CB8AC3E}">
        <p14:creationId xmlns:p14="http://schemas.microsoft.com/office/powerpoint/2010/main" val="302071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9"/>
                                        </p:tgtEl>
                                        <p:attrNameLst>
                                          <p:attrName>r</p:attrName>
                                        </p:attrNameLst>
                                      </p:cBhvr>
                                    </p:animRot>
                                    <p:animRot by="-240000">
                                      <p:cBhvr>
                                        <p:cTn id="13" dur="400" fill="hold">
                                          <p:stCondLst>
                                            <p:cond delay="400"/>
                                          </p:stCondLst>
                                        </p:cTn>
                                        <p:tgtEl>
                                          <p:spTgt spid="9"/>
                                        </p:tgtEl>
                                        <p:attrNameLst>
                                          <p:attrName>r</p:attrName>
                                        </p:attrNameLst>
                                      </p:cBhvr>
                                    </p:animRot>
                                    <p:animRot by="240000">
                                      <p:cBhvr>
                                        <p:cTn id="14" dur="400" fill="hold">
                                          <p:stCondLst>
                                            <p:cond delay="800"/>
                                          </p:stCondLst>
                                        </p:cTn>
                                        <p:tgtEl>
                                          <p:spTgt spid="9"/>
                                        </p:tgtEl>
                                        <p:attrNameLst>
                                          <p:attrName>r</p:attrName>
                                        </p:attrNameLst>
                                      </p:cBhvr>
                                    </p:animRot>
                                    <p:animRot by="-240000">
                                      <p:cBhvr>
                                        <p:cTn id="15" dur="400" fill="hold">
                                          <p:stCondLst>
                                            <p:cond delay="1200"/>
                                          </p:stCondLst>
                                        </p:cTn>
                                        <p:tgtEl>
                                          <p:spTgt spid="9"/>
                                        </p:tgtEl>
                                        <p:attrNameLst>
                                          <p:attrName>r</p:attrName>
                                        </p:attrNameLst>
                                      </p:cBhvr>
                                    </p:animRot>
                                    <p:animRot by="120000">
                                      <p:cBhvr>
                                        <p:cTn id="16"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66800" y="2438400"/>
            <a:ext cx="5562600" cy="2286000"/>
          </a:xfrm>
        </p:spPr>
        <p:txBody>
          <a:bodyPr>
            <a:noAutofit/>
          </a:bodyPr>
          <a:lstStyle/>
          <a:p>
            <a:r>
              <a:rPr lang="en-US" sz="1600" dirty="0" err="1">
                <a:solidFill>
                  <a:schemeClr val="tx1">
                    <a:lumMod val="65000"/>
                    <a:lumOff val="35000"/>
                  </a:schemeClr>
                </a:solidFill>
              </a:rPr>
              <a:t>Proveer</a:t>
            </a:r>
            <a:r>
              <a:rPr lang="en-US" sz="1600" dirty="0">
                <a:solidFill>
                  <a:schemeClr val="tx1">
                    <a:lumMod val="65000"/>
                    <a:lumOff val="35000"/>
                  </a:schemeClr>
                </a:solidFill>
              </a:rPr>
              <a:t> a </a:t>
            </a:r>
            <a:r>
              <a:rPr lang="en-US" sz="1600" dirty="0" err="1">
                <a:solidFill>
                  <a:schemeClr val="tx1">
                    <a:lumMod val="65000"/>
                    <a:lumOff val="35000"/>
                  </a:schemeClr>
                </a:solidFill>
              </a:rPr>
              <a:t>todo</a:t>
            </a:r>
            <a:r>
              <a:rPr lang="en-US" sz="1600" dirty="0">
                <a:solidFill>
                  <a:schemeClr val="tx1">
                    <a:lumMod val="65000"/>
                    <a:lumOff val="35000"/>
                  </a:schemeClr>
                </a:solidFill>
              </a:rPr>
              <a:t> la </a:t>
            </a:r>
            <a:r>
              <a:rPr lang="en-US" sz="1600" dirty="0" err="1">
                <a:solidFill>
                  <a:schemeClr val="tx1">
                    <a:lumMod val="65000"/>
                    <a:lumOff val="35000"/>
                  </a:schemeClr>
                </a:solidFill>
              </a:rPr>
              <a:t>industria</a:t>
            </a:r>
            <a:r>
              <a:rPr lang="en-US" sz="1600" dirty="0">
                <a:solidFill>
                  <a:schemeClr val="tx1">
                    <a:lumMod val="65000"/>
                    <a:lumOff val="35000"/>
                  </a:schemeClr>
                </a:solidFill>
              </a:rPr>
              <a:t> </a:t>
            </a:r>
            <a:r>
              <a:rPr lang="en-US" sz="1600" dirty="0" err="1">
                <a:solidFill>
                  <a:schemeClr val="tx1">
                    <a:lumMod val="65000"/>
                    <a:lumOff val="35000"/>
                  </a:schemeClr>
                </a:solidFill>
              </a:rPr>
              <a:t>hotelera</a:t>
            </a:r>
            <a:r>
              <a:rPr lang="en-US" sz="1600" dirty="0">
                <a:solidFill>
                  <a:schemeClr val="tx1">
                    <a:lumMod val="65000"/>
                    <a:lumOff val="35000"/>
                  </a:schemeClr>
                </a:solidFill>
              </a:rPr>
              <a:t> de la Republica </a:t>
            </a:r>
            <a:r>
              <a:rPr lang="en-US" sz="1600" dirty="0" err="1">
                <a:solidFill>
                  <a:schemeClr val="tx1">
                    <a:lumMod val="65000"/>
                    <a:lumOff val="35000"/>
                  </a:schemeClr>
                </a:solidFill>
              </a:rPr>
              <a:t>Dominicana</a:t>
            </a:r>
            <a:r>
              <a:rPr lang="en-US" sz="1600" dirty="0">
                <a:solidFill>
                  <a:schemeClr val="tx1">
                    <a:lumMod val="65000"/>
                    <a:lumOff val="35000"/>
                  </a:schemeClr>
                </a:solidFill>
              </a:rPr>
              <a:t> y el Caribe  la </a:t>
            </a:r>
            <a:r>
              <a:rPr lang="en-US" sz="1600" dirty="0" err="1">
                <a:solidFill>
                  <a:schemeClr val="tx1">
                    <a:lumMod val="65000"/>
                    <a:lumOff val="35000"/>
                  </a:schemeClr>
                </a:solidFill>
              </a:rPr>
              <a:t>oportunidad</a:t>
            </a:r>
            <a:r>
              <a:rPr lang="en-US" sz="1600" dirty="0">
                <a:solidFill>
                  <a:schemeClr val="tx1">
                    <a:lumMod val="65000"/>
                    <a:lumOff val="35000"/>
                  </a:schemeClr>
                </a:solidFill>
              </a:rPr>
              <a:t> de  </a:t>
            </a:r>
            <a:r>
              <a:rPr lang="en-US" sz="1600" dirty="0" err="1">
                <a:solidFill>
                  <a:schemeClr val="tx1">
                    <a:lumMod val="65000"/>
                    <a:lumOff val="35000"/>
                  </a:schemeClr>
                </a:solidFill>
              </a:rPr>
              <a:t>convertirse</a:t>
            </a:r>
            <a:r>
              <a:rPr lang="en-US" sz="1600" dirty="0">
                <a:solidFill>
                  <a:schemeClr val="tx1">
                    <a:lumMod val="65000"/>
                    <a:lumOff val="35000"/>
                  </a:schemeClr>
                </a:solidFill>
              </a:rPr>
              <a:t> </a:t>
            </a:r>
            <a:r>
              <a:rPr lang="en-US" sz="1600" dirty="0" err="1">
                <a:solidFill>
                  <a:schemeClr val="tx1">
                    <a:lumMod val="65000"/>
                    <a:lumOff val="35000"/>
                  </a:schemeClr>
                </a:solidFill>
              </a:rPr>
              <a:t>en</a:t>
            </a:r>
            <a:r>
              <a:rPr lang="en-US" sz="1600" dirty="0">
                <a:solidFill>
                  <a:schemeClr val="tx1">
                    <a:lumMod val="65000"/>
                    <a:lumOff val="35000"/>
                  </a:schemeClr>
                </a:solidFill>
              </a:rPr>
              <a:t> </a:t>
            </a:r>
            <a:r>
              <a:rPr lang="en-US" sz="1600" dirty="0" err="1">
                <a:solidFill>
                  <a:schemeClr val="tx1">
                    <a:lumMod val="65000"/>
                    <a:lumOff val="35000"/>
                  </a:schemeClr>
                </a:solidFill>
              </a:rPr>
              <a:t>instrumentos</a:t>
            </a:r>
            <a:r>
              <a:rPr lang="en-US" sz="1600" dirty="0">
                <a:solidFill>
                  <a:schemeClr val="tx1">
                    <a:lumMod val="65000"/>
                    <a:lumOff val="35000"/>
                  </a:schemeClr>
                </a:solidFill>
              </a:rPr>
              <a:t> de  </a:t>
            </a:r>
            <a:r>
              <a:rPr lang="en-US" sz="1600" dirty="0" err="1">
                <a:solidFill>
                  <a:schemeClr val="tx1">
                    <a:lumMod val="65000"/>
                    <a:lumOff val="35000"/>
                  </a:schemeClr>
                </a:solidFill>
              </a:rPr>
              <a:t>cambio</a:t>
            </a:r>
            <a:r>
              <a:rPr lang="en-US" sz="1600" dirty="0">
                <a:solidFill>
                  <a:schemeClr val="tx1">
                    <a:lumMod val="65000"/>
                    <a:lumOff val="35000"/>
                  </a:schemeClr>
                </a:solidFill>
              </a:rPr>
              <a:t> y </a:t>
            </a:r>
            <a:r>
              <a:rPr lang="en-US" sz="1600" dirty="0" err="1">
                <a:solidFill>
                  <a:schemeClr val="tx1">
                    <a:lumMod val="65000"/>
                    <a:lumOff val="35000"/>
                  </a:schemeClr>
                </a:solidFill>
              </a:rPr>
              <a:t>soporte</a:t>
            </a:r>
            <a:r>
              <a:rPr lang="en-US" sz="1600" dirty="0">
                <a:solidFill>
                  <a:schemeClr val="tx1">
                    <a:lumMod val="65000"/>
                    <a:lumOff val="35000"/>
                  </a:schemeClr>
                </a:solidFill>
              </a:rPr>
              <a:t> al medio </a:t>
            </a:r>
            <a:r>
              <a:rPr lang="en-US" sz="1600" dirty="0" err="1">
                <a:solidFill>
                  <a:schemeClr val="tx1">
                    <a:lumMod val="65000"/>
                    <a:lumOff val="35000"/>
                  </a:schemeClr>
                </a:solidFill>
              </a:rPr>
              <a:t>ambiente</a:t>
            </a:r>
            <a:r>
              <a:rPr lang="en-US" sz="1600" dirty="0">
                <a:solidFill>
                  <a:schemeClr val="tx1">
                    <a:lumMod val="65000"/>
                    <a:lumOff val="35000"/>
                  </a:schemeClr>
                </a:solidFill>
              </a:rPr>
              <a:t>, </a:t>
            </a:r>
            <a:r>
              <a:rPr lang="en-US" sz="1600" dirty="0" err="1">
                <a:solidFill>
                  <a:schemeClr val="tx1">
                    <a:lumMod val="65000"/>
                    <a:lumOff val="35000"/>
                  </a:schemeClr>
                </a:solidFill>
              </a:rPr>
              <a:t>mediante</a:t>
            </a:r>
            <a:r>
              <a:rPr lang="en-US" sz="1600" dirty="0">
                <a:solidFill>
                  <a:schemeClr val="tx1">
                    <a:lumMod val="65000"/>
                    <a:lumOff val="35000"/>
                  </a:schemeClr>
                </a:solidFill>
              </a:rPr>
              <a:t> la </a:t>
            </a:r>
            <a:r>
              <a:rPr lang="en-US" sz="1600" dirty="0" err="1">
                <a:solidFill>
                  <a:schemeClr val="tx1">
                    <a:lumMod val="65000"/>
                    <a:lumOff val="35000"/>
                  </a:schemeClr>
                </a:solidFill>
              </a:rPr>
              <a:t>transformacion</a:t>
            </a:r>
            <a:r>
              <a:rPr lang="en-US" sz="1600" dirty="0">
                <a:solidFill>
                  <a:schemeClr val="tx1">
                    <a:lumMod val="65000"/>
                    <a:lumOff val="35000"/>
                  </a:schemeClr>
                </a:solidFill>
              </a:rPr>
              <a:t> de </a:t>
            </a:r>
            <a:r>
              <a:rPr lang="en-US" sz="1600" dirty="0" err="1">
                <a:solidFill>
                  <a:schemeClr val="tx1">
                    <a:lumMod val="65000"/>
                    <a:lumOff val="35000"/>
                  </a:schemeClr>
                </a:solidFill>
              </a:rPr>
              <a:t>los</a:t>
            </a:r>
            <a:r>
              <a:rPr lang="en-US" sz="1600" dirty="0">
                <a:solidFill>
                  <a:schemeClr val="tx1">
                    <a:lumMod val="65000"/>
                    <a:lumOff val="35000"/>
                  </a:schemeClr>
                </a:solidFill>
              </a:rPr>
              <a:t> </a:t>
            </a:r>
            <a:r>
              <a:rPr lang="en-US" sz="1600" dirty="0" err="1">
                <a:solidFill>
                  <a:schemeClr val="tx1">
                    <a:lumMod val="65000"/>
                    <a:lumOff val="35000"/>
                  </a:schemeClr>
                </a:solidFill>
              </a:rPr>
              <a:t>medios</a:t>
            </a:r>
            <a:r>
              <a:rPr lang="en-US" sz="1600" dirty="0">
                <a:solidFill>
                  <a:schemeClr val="tx1">
                    <a:lumMod val="65000"/>
                    <a:lumOff val="35000"/>
                  </a:schemeClr>
                </a:solidFill>
              </a:rPr>
              <a:t> </a:t>
            </a:r>
            <a:r>
              <a:rPr lang="en-US" sz="1600" dirty="0" err="1">
                <a:solidFill>
                  <a:schemeClr val="tx1">
                    <a:lumMod val="65000"/>
                    <a:lumOff val="35000"/>
                  </a:schemeClr>
                </a:solidFill>
              </a:rPr>
              <a:t>tradicionales</a:t>
            </a:r>
            <a:r>
              <a:rPr lang="en-US" sz="1600" dirty="0">
                <a:solidFill>
                  <a:schemeClr val="tx1">
                    <a:lumMod val="65000"/>
                    <a:lumOff val="35000"/>
                  </a:schemeClr>
                </a:solidFill>
              </a:rPr>
              <a:t> de </a:t>
            </a:r>
            <a:r>
              <a:rPr lang="en-US" sz="1600" dirty="0" err="1">
                <a:solidFill>
                  <a:schemeClr val="tx1">
                    <a:lumMod val="65000"/>
                    <a:lumOff val="35000"/>
                  </a:schemeClr>
                </a:solidFill>
              </a:rPr>
              <a:t>obtencion</a:t>
            </a:r>
            <a:r>
              <a:rPr lang="en-US" sz="1600" dirty="0">
                <a:solidFill>
                  <a:schemeClr val="tx1">
                    <a:lumMod val="65000"/>
                    <a:lumOff val="35000"/>
                  </a:schemeClr>
                </a:solidFill>
              </a:rPr>
              <a:t> de </a:t>
            </a:r>
            <a:r>
              <a:rPr lang="en-US" sz="1600" dirty="0" err="1">
                <a:solidFill>
                  <a:schemeClr val="tx1">
                    <a:lumMod val="65000"/>
                    <a:lumOff val="35000"/>
                  </a:schemeClr>
                </a:solidFill>
              </a:rPr>
              <a:t>energia</a:t>
            </a:r>
            <a:r>
              <a:rPr lang="en-US" sz="1600" dirty="0">
                <a:solidFill>
                  <a:schemeClr val="tx1">
                    <a:lumMod val="65000"/>
                    <a:lumOff val="35000"/>
                  </a:schemeClr>
                </a:solidFill>
              </a:rPr>
              <a:t> </a:t>
            </a:r>
            <a:r>
              <a:rPr lang="en-US" sz="1600" dirty="0" err="1">
                <a:solidFill>
                  <a:schemeClr val="tx1">
                    <a:lumMod val="65000"/>
                    <a:lumOff val="35000"/>
                  </a:schemeClr>
                </a:solidFill>
              </a:rPr>
              <a:t>por</a:t>
            </a:r>
            <a:r>
              <a:rPr lang="en-US" sz="1600" dirty="0">
                <a:solidFill>
                  <a:schemeClr val="tx1">
                    <a:lumMod val="65000"/>
                    <a:lumOff val="35000"/>
                  </a:schemeClr>
                </a:solidFill>
              </a:rPr>
              <a:t> las </a:t>
            </a:r>
            <a:r>
              <a:rPr lang="en-US" sz="1600" dirty="0" err="1">
                <a:solidFill>
                  <a:schemeClr val="tx1">
                    <a:lumMod val="65000"/>
                    <a:lumOff val="35000"/>
                  </a:schemeClr>
                </a:solidFill>
              </a:rPr>
              <a:t>nuevas</a:t>
            </a:r>
            <a:r>
              <a:rPr lang="en-US" sz="1600" dirty="0">
                <a:solidFill>
                  <a:schemeClr val="tx1">
                    <a:lumMod val="65000"/>
                    <a:lumOff val="35000"/>
                  </a:schemeClr>
                </a:solidFill>
              </a:rPr>
              <a:t> </a:t>
            </a:r>
            <a:r>
              <a:rPr lang="en-US" sz="1600" dirty="0" err="1">
                <a:solidFill>
                  <a:schemeClr val="tx1">
                    <a:lumMod val="65000"/>
                    <a:lumOff val="35000"/>
                  </a:schemeClr>
                </a:solidFill>
              </a:rPr>
              <a:t>tecnologias</a:t>
            </a:r>
            <a:r>
              <a:rPr lang="en-US" sz="1600" dirty="0">
                <a:solidFill>
                  <a:schemeClr val="tx1">
                    <a:lumMod val="65000"/>
                    <a:lumOff val="35000"/>
                  </a:schemeClr>
                </a:solidFill>
              </a:rPr>
              <a:t>  de </a:t>
            </a:r>
            <a:r>
              <a:rPr lang="en-US" sz="1600" dirty="0" err="1">
                <a:solidFill>
                  <a:schemeClr val="tx1">
                    <a:lumMod val="65000"/>
                    <a:lumOff val="35000"/>
                  </a:schemeClr>
                </a:solidFill>
              </a:rPr>
              <a:t>energia</a:t>
            </a:r>
            <a:r>
              <a:rPr lang="en-US" sz="1600" dirty="0">
                <a:solidFill>
                  <a:schemeClr val="tx1">
                    <a:lumMod val="65000"/>
                    <a:lumOff val="35000"/>
                  </a:schemeClr>
                </a:solidFill>
              </a:rPr>
              <a:t> solar </a:t>
            </a:r>
            <a:r>
              <a:rPr lang="en-US" sz="1600" dirty="0" err="1">
                <a:solidFill>
                  <a:schemeClr val="tx1">
                    <a:lumMod val="65000"/>
                    <a:lumOff val="35000"/>
                  </a:schemeClr>
                </a:solidFill>
              </a:rPr>
              <a:t>fotovoltaica</a:t>
            </a:r>
            <a:r>
              <a:rPr lang="en-US" sz="1600" dirty="0">
                <a:solidFill>
                  <a:schemeClr val="tx1">
                    <a:lumMod val="65000"/>
                    <a:lumOff val="35000"/>
                  </a:schemeClr>
                </a:solidFill>
              </a:rPr>
              <a:t>.</a:t>
            </a:r>
          </a:p>
          <a:p>
            <a:endParaRPr lang="en-US" sz="1600" dirty="0">
              <a:solidFill>
                <a:schemeClr val="tx1">
                  <a:lumMod val="65000"/>
                  <a:lumOff val="35000"/>
                </a:schemeClr>
              </a:solidFill>
            </a:endParaRPr>
          </a:p>
          <a:p>
            <a:r>
              <a:rPr lang="en-US" sz="1600" dirty="0" err="1">
                <a:solidFill>
                  <a:schemeClr val="tx1">
                    <a:lumMod val="65000"/>
                    <a:lumOff val="35000"/>
                  </a:schemeClr>
                </a:solidFill>
              </a:rPr>
              <a:t>Mostrarles</a:t>
            </a:r>
            <a:r>
              <a:rPr lang="en-US" sz="1600" dirty="0">
                <a:solidFill>
                  <a:schemeClr val="tx1">
                    <a:lumMod val="65000"/>
                    <a:lumOff val="35000"/>
                  </a:schemeClr>
                </a:solidFill>
              </a:rPr>
              <a:t> las </a:t>
            </a:r>
            <a:r>
              <a:rPr lang="en-US" sz="1600" dirty="0" err="1">
                <a:solidFill>
                  <a:schemeClr val="tx1">
                    <a:lumMod val="65000"/>
                    <a:lumOff val="35000"/>
                  </a:schemeClr>
                </a:solidFill>
              </a:rPr>
              <a:t>ventajas</a:t>
            </a:r>
            <a:r>
              <a:rPr lang="en-US" sz="1600" dirty="0">
                <a:solidFill>
                  <a:schemeClr val="tx1">
                    <a:lumMod val="65000"/>
                    <a:lumOff val="35000"/>
                  </a:schemeClr>
                </a:solidFill>
              </a:rPr>
              <a:t> de ese </a:t>
            </a:r>
            <a:r>
              <a:rPr lang="en-US" sz="1600" dirty="0" err="1">
                <a:solidFill>
                  <a:schemeClr val="tx1">
                    <a:lumMod val="65000"/>
                    <a:lumOff val="35000"/>
                  </a:schemeClr>
                </a:solidFill>
              </a:rPr>
              <a:t>cambio</a:t>
            </a:r>
            <a:r>
              <a:rPr lang="en-US" sz="1600" dirty="0">
                <a:solidFill>
                  <a:schemeClr val="tx1">
                    <a:lumMod val="65000"/>
                    <a:lumOff val="35000"/>
                  </a:schemeClr>
                </a:solidFill>
              </a:rPr>
              <a:t> </a:t>
            </a:r>
            <a:r>
              <a:rPr lang="en-US" sz="1600" dirty="0" err="1">
                <a:solidFill>
                  <a:schemeClr val="tx1">
                    <a:lumMod val="65000"/>
                    <a:lumOff val="35000"/>
                  </a:schemeClr>
                </a:solidFill>
              </a:rPr>
              <a:t>tanto</a:t>
            </a:r>
            <a:r>
              <a:rPr lang="en-US" sz="1600" dirty="0">
                <a:solidFill>
                  <a:schemeClr val="tx1">
                    <a:lumMod val="65000"/>
                    <a:lumOff val="35000"/>
                  </a:schemeClr>
                </a:solidFill>
              </a:rPr>
              <a:t> para </a:t>
            </a:r>
            <a:r>
              <a:rPr lang="en-US" sz="1600" dirty="0" err="1">
                <a:solidFill>
                  <a:schemeClr val="tx1">
                    <a:lumMod val="65000"/>
                    <a:lumOff val="35000"/>
                  </a:schemeClr>
                </a:solidFill>
              </a:rPr>
              <a:t>ellos</a:t>
            </a:r>
            <a:r>
              <a:rPr lang="en-US" sz="1600" dirty="0">
                <a:solidFill>
                  <a:schemeClr val="tx1">
                    <a:lumMod val="65000"/>
                    <a:lumOff val="35000"/>
                  </a:schemeClr>
                </a:solidFill>
              </a:rPr>
              <a:t> </a:t>
            </a:r>
            <a:r>
              <a:rPr lang="en-US" sz="1600" dirty="0" err="1">
                <a:solidFill>
                  <a:schemeClr val="tx1">
                    <a:lumMod val="65000"/>
                    <a:lumOff val="35000"/>
                  </a:schemeClr>
                </a:solidFill>
              </a:rPr>
              <a:t>economicamente</a:t>
            </a:r>
            <a:r>
              <a:rPr lang="en-US" sz="1600" dirty="0">
                <a:solidFill>
                  <a:schemeClr val="tx1">
                    <a:lumMod val="65000"/>
                    <a:lumOff val="35000"/>
                  </a:schemeClr>
                </a:solidFill>
              </a:rPr>
              <a:t> </a:t>
            </a:r>
            <a:r>
              <a:rPr lang="en-US" sz="1600" dirty="0" err="1">
                <a:solidFill>
                  <a:schemeClr val="tx1">
                    <a:lumMod val="65000"/>
                    <a:lumOff val="35000"/>
                  </a:schemeClr>
                </a:solidFill>
              </a:rPr>
              <a:t>como</a:t>
            </a:r>
            <a:r>
              <a:rPr lang="en-US" sz="1600" dirty="0">
                <a:solidFill>
                  <a:schemeClr val="tx1">
                    <a:lumMod val="65000"/>
                    <a:lumOff val="35000"/>
                  </a:schemeClr>
                </a:solidFill>
              </a:rPr>
              <a:t> para el planeta y </a:t>
            </a:r>
            <a:r>
              <a:rPr lang="en-US" sz="1600" dirty="0" err="1">
                <a:solidFill>
                  <a:schemeClr val="tx1">
                    <a:lumMod val="65000"/>
                    <a:lumOff val="35000"/>
                  </a:schemeClr>
                </a:solidFill>
              </a:rPr>
              <a:t>sus</a:t>
            </a:r>
            <a:r>
              <a:rPr lang="en-US" sz="1600" dirty="0">
                <a:solidFill>
                  <a:schemeClr val="tx1">
                    <a:lumMod val="65000"/>
                    <a:lumOff val="35000"/>
                  </a:schemeClr>
                </a:solidFill>
              </a:rPr>
              <a:t> </a:t>
            </a:r>
            <a:r>
              <a:rPr lang="en-US" sz="1600" dirty="0" err="1">
                <a:solidFill>
                  <a:schemeClr val="tx1">
                    <a:lumMod val="65000"/>
                    <a:lumOff val="35000"/>
                  </a:schemeClr>
                </a:solidFill>
              </a:rPr>
              <a:t>habitantes</a:t>
            </a:r>
            <a:r>
              <a:rPr lang="en-US" sz="1600" dirty="0">
                <a:solidFill>
                  <a:schemeClr val="tx1">
                    <a:lumMod val="65000"/>
                    <a:lumOff val="35000"/>
                  </a:schemeClr>
                </a:solidFill>
              </a:rPr>
              <a:t>.</a:t>
            </a:r>
          </a:p>
        </p:txBody>
      </p:sp>
      <p:sp>
        <p:nvSpPr>
          <p:cNvPr id="4" name="Title 2"/>
          <p:cNvSpPr>
            <a:spLocks noGrp="1"/>
          </p:cNvSpPr>
          <p:nvPr>
            <p:ph type="title"/>
          </p:nvPr>
        </p:nvSpPr>
        <p:spPr>
          <a:xfrm>
            <a:off x="3429000" y="1644766"/>
            <a:ext cx="3200400" cy="609600"/>
          </a:xfrm>
        </p:spPr>
        <p:txBody>
          <a:bodyPr/>
          <a:lstStyle/>
          <a:p>
            <a:r>
              <a:rPr lang="en-US" sz="2500" dirty="0">
                <a:gradFill>
                  <a:gsLst>
                    <a:gs pos="0">
                      <a:prstClr val="black">
                        <a:lumMod val="50000"/>
                      </a:prstClr>
                    </a:gs>
                    <a:gs pos="61000">
                      <a:prstClr val="black"/>
                    </a:gs>
                  </a:gsLst>
                  <a:lin ang="5400000" scaled="0"/>
                </a:gradFill>
              </a:rPr>
              <a:t>NUESTRA MISION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3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47800" y="1447800"/>
            <a:ext cx="4953000" cy="4648200"/>
          </a:xfrm>
        </p:spPr>
        <p:txBody>
          <a:bodyPr>
            <a:noAutofit/>
          </a:bodyPr>
          <a:lstStyle/>
          <a:p>
            <a:pPr marL="285750" indent="-285750">
              <a:buFont typeface="Wingdings" panose="05000000000000000000" pitchFamily="2" charset="2"/>
              <a:buChar char="ü"/>
            </a:pPr>
            <a:r>
              <a:rPr lang="es-ES" sz="1600" dirty="0">
                <a:solidFill>
                  <a:srgbClr val="666666"/>
                </a:solidFill>
              </a:rPr>
              <a:t>Conservar un medio ambiente más habitable con mira a nuestras futuras generaciones</a:t>
            </a:r>
          </a:p>
          <a:p>
            <a:endParaRPr lang="es-ES" sz="1600" dirty="0">
              <a:solidFill>
                <a:srgbClr val="666666"/>
              </a:solidFill>
            </a:endParaRPr>
          </a:p>
          <a:p>
            <a:pPr marL="285750" indent="-285750">
              <a:buFont typeface="Wingdings" panose="05000000000000000000" pitchFamily="2" charset="2"/>
              <a:buChar char="ü"/>
            </a:pPr>
            <a:r>
              <a:rPr lang="es-ES" sz="1600" dirty="0">
                <a:solidFill>
                  <a:srgbClr val="666666"/>
                </a:solidFill>
              </a:rPr>
              <a:t>Proteger las reservas de materias primas al asegurar el abastecimiento sostenible de energía</a:t>
            </a:r>
          </a:p>
          <a:p>
            <a:endParaRPr lang="es-ES" sz="1600" dirty="0">
              <a:solidFill>
                <a:srgbClr val="666666"/>
              </a:solidFill>
            </a:endParaRPr>
          </a:p>
          <a:p>
            <a:pPr marL="285750" indent="-285750">
              <a:buFont typeface="Wingdings" panose="05000000000000000000" pitchFamily="2" charset="2"/>
              <a:buChar char="ü"/>
            </a:pPr>
            <a:r>
              <a:rPr lang="es-ES" sz="1600" dirty="0"/>
              <a:t>Generar un impacto ambiental y socioeconómico positivo que impulse el desarrollo sostenible de nuestro país</a:t>
            </a:r>
          </a:p>
          <a:p>
            <a:endParaRPr lang="es-ES" sz="1600" dirty="0">
              <a:solidFill>
                <a:srgbClr val="666666"/>
              </a:solidFill>
            </a:endParaRPr>
          </a:p>
          <a:p>
            <a:pPr marL="285750" indent="-285750">
              <a:buFont typeface="Wingdings" panose="05000000000000000000" pitchFamily="2" charset="2"/>
              <a:buChar char="ü"/>
            </a:pPr>
            <a:r>
              <a:rPr lang="es-ES" sz="1600" dirty="0">
                <a:solidFill>
                  <a:srgbClr val="666666"/>
                </a:solidFill>
              </a:rPr>
              <a:t>Liderar el mercado hotelero del todo el caribe mediante nuestra garantía de calidad, experiencia, rentabilidad, innovación, flexibilidad y transparencia como distribuidores de sistemas y de todos los componentes necesarios para producir energía solar </a:t>
            </a:r>
          </a:p>
          <a:p>
            <a:pPr algn="l"/>
            <a:endParaRPr lang="es-ES" sz="1600" b="0" i="0" dirty="0">
              <a:solidFill>
                <a:srgbClr val="666666"/>
              </a:solidFill>
              <a:effectLst/>
            </a:endParaRPr>
          </a:p>
        </p:txBody>
      </p:sp>
      <p:sp>
        <p:nvSpPr>
          <p:cNvPr id="3" name="Title 2"/>
          <p:cNvSpPr>
            <a:spLocks noGrp="1"/>
          </p:cNvSpPr>
          <p:nvPr>
            <p:ph type="title"/>
          </p:nvPr>
        </p:nvSpPr>
        <p:spPr>
          <a:xfrm>
            <a:off x="2438400" y="822382"/>
            <a:ext cx="3962400" cy="609600"/>
          </a:xfrm>
        </p:spPr>
        <p:txBody>
          <a:bodyPr/>
          <a:lstStyle/>
          <a:p>
            <a:r>
              <a:rPr lang="en-US" sz="2500" dirty="0">
                <a:gradFill>
                  <a:gsLst>
                    <a:gs pos="0">
                      <a:prstClr val="black">
                        <a:lumMod val="50000"/>
                      </a:prstClr>
                    </a:gs>
                    <a:gs pos="61000">
                      <a:prstClr val="black"/>
                    </a:gs>
                  </a:gsLst>
                  <a:lin ang="5400000" scaled="0"/>
                </a:gradFill>
              </a:rPr>
              <a:t>NUESTRA VISION</a:t>
            </a:r>
            <a:endParaRPr lang="en-US" dirty="0"/>
          </a:p>
        </p:txBody>
      </p:sp>
      <p:pic>
        <p:nvPicPr>
          <p:cNvPr id="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1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anim calcmode="lin" valueType="num">
                                      <p:cBhvr>
                                        <p:cTn id="8" dur="1750" fill="hold"/>
                                        <p:tgtEl>
                                          <p:spTgt spid="6"/>
                                        </p:tgtEl>
                                        <p:attrNameLst>
                                          <p:attrName>ppt_x</p:attrName>
                                        </p:attrNameLst>
                                      </p:cBhvr>
                                      <p:tavLst>
                                        <p:tav tm="0">
                                          <p:val>
                                            <p:strVal val="#ppt_x"/>
                                          </p:val>
                                        </p:tav>
                                        <p:tav tm="100000">
                                          <p:val>
                                            <p:strVal val="#ppt_x"/>
                                          </p:val>
                                        </p:tav>
                                      </p:tavLst>
                                    </p:anim>
                                    <p:anim calcmode="lin" valueType="num">
                                      <p:cBhvr>
                                        <p:cTn id="9" dur="1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6"/>
                                        </p:tgtEl>
                                        <p:attrNameLst>
                                          <p:attrName>r</p:attrName>
                                        </p:attrNameLst>
                                      </p:cBhvr>
                                    </p:animRot>
                                    <p:animRot by="-240000">
                                      <p:cBhvr>
                                        <p:cTn id="13" dur="400" fill="hold">
                                          <p:stCondLst>
                                            <p:cond delay="400"/>
                                          </p:stCondLst>
                                        </p:cTn>
                                        <p:tgtEl>
                                          <p:spTgt spid="6"/>
                                        </p:tgtEl>
                                        <p:attrNameLst>
                                          <p:attrName>r</p:attrName>
                                        </p:attrNameLst>
                                      </p:cBhvr>
                                    </p:animRot>
                                    <p:animRot by="240000">
                                      <p:cBhvr>
                                        <p:cTn id="14" dur="400" fill="hold">
                                          <p:stCondLst>
                                            <p:cond delay="800"/>
                                          </p:stCondLst>
                                        </p:cTn>
                                        <p:tgtEl>
                                          <p:spTgt spid="6"/>
                                        </p:tgtEl>
                                        <p:attrNameLst>
                                          <p:attrName>r</p:attrName>
                                        </p:attrNameLst>
                                      </p:cBhvr>
                                    </p:animRot>
                                    <p:animRot by="-240000">
                                      <p:cBhvr>
                                        <p:cTn id="15" dur="400" fill="hold">
                                          <p:stCondLst>
                                            <p:cond delay="1200"/>
                                          </p:stCondLst>
                                        </p:cTn>
                                        <p:tgtEl>
                                          <p:spTgt spid="6"/>
                                        </p:tgtEl>
                                        <p:attrNameLst>
                                          <p:attrName>r</p:attrName>
                                        </p:attrNameLst>
                                      </p:cBhvr>
                                    </p:animRot>
                                    <p:animRot by="120000">
                                      <p:cBhvr>
                                        <p:cTn id="16"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7419"/>
            <a:ext cx="6899059" cy="512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5"/>
                                        </p:tgtEl>
                                        <p:attrNameLst>
                                          <p:attrName>r</p:attrName>
                                        </p:attrNameLst>
                                      </p:cBhvr>
                                    </p:animRot>
                                    <p:animRot by="-240000">
                                      <p:cBhvr>
                                        <p:cTn id="13" dur="400" fill="hold">
                                          <p:stCondLst>
                                            <p:cond delay="400"/>
                                          </p:stCondLst>
                                        </p:cTn>
                                        <p:tgtEl>
                                          <p:spTgt spid="5"/>
                                        </p:tgtEl>
                                        <p:attrNameLst>
                                          <p:attrName>r</p:attrName>
                                        </p:attrNameLst>
                                      </p:cBhvr>
                                    </p:animRot>
                                    <p:animRot by="240000">
                                      <p:cBhvr>
                                        <p:cTn id="14" dur="400" fill="hold">
                                          <p:stCondLst>
                                            <p:cond delay="800"/>
                                          </p:stCondLst>
                                        </p:cTn>
                                        <p:tgtEl>
                                          <p:spTgt spid="5"/>
                                        </p:tgtEl>
                                        <p:attrNameLst>
                                          <p:attrName>r</p:attrName>
                                        </p:attrNameLst>
                                      </p:cBhvr>
                                    </p:animRot>
                                    <p:animRot by="-240000">
                                      <p:cBhvr>
                                        <p:cTn id="15" dur="400" fill="hold">
                                          <p:stCondLst>
                                            <p:cond delay="1200"/>
                                          </p:stCondLst>
                                        </p:cTn>
                                        <p:tgtEl>
                                          <p:spTgt spid="5"/>
                                        </p:tgtEl>
                                        <p:attrNameLst>
                                          <p:attrName>r</p:attrName>
                                        </p:attrNameLst>
                                      </p:cBhvr>
                                    </p:animRot>
                                    <p:animRot by="120000">
                                      <p:cBhvr>
                                        <p:cTn id="16"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438400" y="1981200"/>
            <a:ext cx="3962400" cy="3733800"/>
          </a:xfrm>
        </p:spPr>
        <p:txBody>
          <a:bodyPr>
            <a:normAutofit/>
          </a:bodyPr>
          <a:lstStyle/>
          <a:p>
            <a:r>
              <a:rPr lang="es-ES" sz="1600" dirty="0">
                <a:solidFill>
                  <a:schemeClr val="tx1">
                    <a:lumMod val="50000"/>
                    <a:lumOff val="50000"/>
                  </a:schemeClr>
                </a:solidFill>
              </a:rPr>
              <a:t>Energías renovables representan la forma de energía mas limpia y la mas conveniente  para nuestro medio ambiente, es la energía del futuro , es segura e inexhaustibles.</a:t>
            </a:r>
          </a:p>
          <a:p>
            <a:endParaRPr lang="es-ES" sz="1600" dirty="0">
              <a:solidFill>
                <a:schemeClr val="tx1">
                  <a:lumMod val="50000"/>
                  <a:lumOff val="50000"/>
                </a:schemeClr>
              </a:solidFill>
            </a:endParaRPr>
          </a:p>
          <a:p>
            <a:r>
              <a:rPr lang="es-ES" sz="1600" dirty="0">
                <a:solidFill>
                  <a:schemeClr val="tx1">
                    <a:lumMod val="50000"/>
                    <a:lumOff val="50000"/>
                  </a:schemeClr>
                </a:solidFill>
              </a:rPr>
              <a:t>El sol es una fuente de energía inagotable y es suficiente para  cubrir la demanda mundial de energía varias veces.</a:t>
            </a:r>
          </a:p>
          <a:p>
            <a:endParaRPr lang="es-ES" sz="1600" dirty="0">
              <a:solidFill>
                <a:schemeClr val="tx1">
                  <a:lumMod val="50000"/>
                  <a:lumOff val="50000"/>
                </a:schemeClr>
              </a:solidFill>
            </a:endParaRPr>
          </a:p>
          <a:p>
            <a:r>
              <a:rPr lang="es-ES" sz="1600" dirty="0">
                <a:solidFill>
                  <a:schemeClr val="tx1">
                    <a:lumMod val="50000"/>
                    <a:lumOff val="50000"/>
                  </a:schemeClr>
                </a:solidFill>
              </a:rPr>
              <a:t>Nuestra contribución al mundo es tratar de construir un futuro mas verde al facilitar esta tecnología y paso a paso lo lograremos </a:t>
            </a:r>
            <a:endParaRPr lang="en-US" sz="1600" dirty="0">
              <a:solidFill>
                <a:schemeClr val="tx1">
                  <a:lumMod val="50000"/>
                  <a:lumOff val="50000"/>
                </a:schemeClr>
              </a:solidFill>
            </a:endParaRPr>
          </a:p>
        </p:txBody>
      </p:sp>
      <p:sp>
        <p:nvSpPr>
          <p:cNvPr id="3" name="Title 2"/>
          <p:cNvSpPr>
            <a:spLocks noGrp="1"/>
          </p:cNvSpPr>
          <p:nvPr>
            <p:ph type="title"/>
          </p:nvPr>
        </p:nvSpPr>
        <p:spPr>
          <a:xfrm>
            <a:off x="2514600" y="1447800"/>
            <a:ext cx="3886200" cy="457200"/>
          </a:xfrm>
        </p:spPr>
        <p:txBody>
          <a:bodyPr>
            <a:normAutofit fontScale="90000"/>
          </a:bodyPr>
          <a:lstStyle/>
          <a:p>
            <a:r>
              <a:rPr lang="en-US" dirty="0"/>
              <a:t>NUESTRA FILOSOFIA</a:t>
            </a:r>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pic>
        <p:nvPicPr>
          <p:cNvPr id="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37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5"/>
                                        </p:tgtEl>
                                        <p:attrNameLst>
                                          <p:attrName>r</p:attrName>
                                        </p:attrNameLst>
                                      </p:cBhvr>
                                    </p:animRot>
                                    <p:animRot by="-240000">
                                      <p:cBhvr>
                                        <p:cTn id="13" dur="400" fill="hold">
                                          <p:stCondLst>
                                            <p:cond delay="400"/>
                                          </p:stCondLst>
                                        </p:cTn>
                                        <p:tgtEl>
                                          <p:spTgt spid="5"/>
                                        </p:tgtEl>
                                        <p:attrNameLst>
                                          <p:attrName>r</p:attrName>
                                        </p:attrNameLst>
                                      </p:cBhvr>
                                    </p:animRot>
                                    <p:animRot by="240000">
                                      <p:cBhvr>
                                        <p:cTn id="14" dur="400" fill="hold">
                                          <p:stCondLst>
                                            <p:cond delay="800"/>
                                          </p:stCondLst>
                                        </p:cTn>
                                        <p:tgtEl>
                                          <p:spTgt spid="5"/>
                                        </p:tgtEl>
                                        <p:attrNameLst>
                                          <p:attrName>r</p:attrName>
                                        </p:attrNameLst>
                                      </p:cBhvr>
                                    </p:animRot>
                                    <p:animRot by="-240000">
                                      <p:cBhvr>
                                        <p:cTn id="15" dur="400" fill="hold">
                                          <p:stCondLst>
                                            <p:cond delay="1200"/>
                                          </p:stCondLst>
                                        </p:cTn>
                                        <p:tgtEl>
                                          <p:spTgt spid="5"/>
                                        </p:tgtEl>
                                        <p:attrNameLst>
                                          <p:attrName>r</p:attrName>
                                        </p:attrNameLst>
                                      </p:cBhvr>
                                    </p:animRot>
                                    <p:animRot by="120000">
                                      <p:cBhvr>
                                        <p:cTn id="16"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9200" y="1447800"/>
            <a:ext cx="5181600" cy="4876800"/>
          </a:xfrm>
        </p:spPr>
        <p:txBody>
          <a:bodyPr>
            <a:normAutofit fontScale="70000" lnSpcReduction="20000"/>
          </a:bodyPr>
          <a:lstStyle/>
          <a:p>
            <a:r>
              <a:rPr lang="es-ES" sz="2000" dirty="0"/>
              <a:t>ENFOQUE</a:t>
            </a:r>
          </a:p>
          <a:p>
            <a:r>
              <a:rPr lang="es-ES" sz="2000" dirty="0"/>
              <a:t>La industria Hotelera y de Salud en la Republica Dominicana</a:t>
            </a:r>
          </a:p>
          <a:p>
            <a:endParaRPr lang="es-ES" sz="2000" dirty="0"/>
          </a:p>
          <a:p>
            <a:endParaRPr lang="es-ES" sz="2000" dirty="0"/>
          </a:p>
          <a:p>
            <a:r>
              <a:rPr lang="es-ES" sz="2000" b="1" dirty="0"/>
              <a:t>DESARROLLO</a:t>
            </a:r>
          </a:p>
          <a:p>
            <a:pPr marL="285750" indent="-285750">
              <a:buFont typeface="Arial" panose="020B0604020202020204" pitchFamily="34" charset="0"/>
              <a:buChar char="•"/>
            </a:pPr>
            <a:r>
              <a:rPr lang="es-ES" sz="2000" dirty="0"/>
              <a:t>Desarrollo  de  terrenos para plantas fotovoltaicas</a:t>
            </a:r>
          </a:p>
          <a:p>
            <a:pPr marL="285750" indent="-285750">
              <a:buFont typeface="Arial" panose="020B0604020202020204" pitchFamily="34" charset="0"/>
              <a:buChar char="•"/>
            </a:pPr>
            <a:r>
              <a:rPr lang="es-ES" sz="2000" dirty="0"/>
              <a:t>Diseño y planeamiento de desarrollo de terreno</a:t>
            </a:r>
          </a:p>
          <a:p>
            <a:endParaRPr lang="es-ES" sz="2000" dirty="0"/>
          </a:p>
          <a:p>
            <a:endParaRPr lang="es-ES" sz="2000" dirty="0"/>
          </a:p>
          <a:p>
            <a:r>
              <a:rPr lang="es-ES" sz="2000" b="1" dirty="0"/>
              <a:t>PLANEAMIENTO DE DISEÑO E INGENERÍA</a:t>
            </a:r>
          </a:p>
          <a:p>
            <a:pPr marL="285750" indent="-285750">
              <a:buFont typeface="Arial" panose="020B0604020202020204" pitchFamily="34" charset="0"/>
              <a:buChar char="•"/>
            </a:pPr>
            <a:r>
              <a:rPr lang="es-ES" sz="2000" dirty="0"/>
              <a:t>Cálculos de rendimientos</a:t>
            </a:r>
          </a:p>
          <a:p>
            <a:pPr marL="285750" indent="-285750">
              <a:buFont typeface="Arial" panose="020B0604020202020204" pitchFamily="34" charset="0"/>
              <a:buChar char="•"/>
            </a:pPr>
            <a:r>
              <a:rPr lang="es-ES" sz="2000" dirty="0"/>
              <a:t>Análisis de sombreado</a:t>
            </a:r>
          </a:p>
          <a:p>
            <a:pPr marL="285750" indent="-285750">
              <a:buFont typeface="Arial" panose="020B0604020202020204" pitchFamily="34" charset="0"/>
              <a:buChar char="•"/>
            </a:pPr>
            <a:r>
              <a:rPr lang="es-ES" sz="2000" dirty="0"/>
              <a:t>Planeamiento CAD</a:t>
            </a:r>
          </a:p>
          <a:p>
            <a:pPr marL="285750" indent="-285750">
              <a:buFont typeface="Arial" panose="020B0604020202020204" pitchFamily="34" charset="0"/>
              <a:buChar char="•"/>
            </a:pPr>
            <a:r>
              <a:rPr lang="es-ES" sz="2000" dirty="0"/>
              <a:t>Optimización y mejoramiento de rendimiento </a:t>
            </a:r>
          </a:p>
          <a:p>
            <a:pPr marL="285750" indent="-285750">
              <a:buFont typeface="Arial" panose="020B0604020202020204" pitchFamily="34" charset="0"/>
              <a:buChar char="•"/>
            </a:pPr>
            <a:r>
              <a:rPr lang="es-ES" sz="2000" dirty="0"/>
              <a:t>Construcción</a:t>
            </a:r>
          </a:p>
          <a:p>
            <a:pPr marL="285750" indent="-285750">
              <a:buFont typeface="Arial" panose="020B0604020202020204" pitchFamily="34" charset="0"/>
              <a:buChar char="•"/>
            </a:pPr>
            <a:endParaRPr lang="es-ES" sz="2000" dirty="0"/>
          </a:p>
          <a:p>
            <a:r>
              <a:rPr lang="es-ES" sz="2000" b="1" dirty="0"/>
              <a:t>FINANCIAMIENTO</a:t>
            </a:r>
          </a:p>
          <a:p>
            <a:r>
              <a:rPr lang="es-ES" sz="2000" b="1" dirty="0"/>
              <a:t> </a:t>
            </a:r>
          </a:p>
          <a:p>
            <a:r>
              <a:rPr lang="es-ES" sz="2000" b="1" dirty="0"/>
              <a:t>SERVICIO TÉCNICO Y MANTENIMIENTO</a:t>
            </a:r>
          </a:p>
          <a:p>
            <a:endParaRPr lang="es-ES" sz="2000" b="1" dirty="0"/>
          </a:p>
          <a:p>
            <a:r>
              <a:rPr lang="es-ES" sz="2000" b="1" dirty="0"/>
              <a:t>MONITOREO / VIGILANCIA TECNICA</a:t>
            </a:r>
          </a:p>
          <a:p>
            <a:pPr algn="l"/>
            <a:endParaRPr lang="es-ES" dirty="0"/>
          </a:p>
          <a:p>
            <a:pPr algn="l"/>
            <a:r>
              <a:rPr lang="es-ES" dirty="0"/>
              <a:t> </a:t>
            </a:r>
            <a:endParaRPr lang="en-US" dirty="0"/>
          </a:p>
        </p:txBody>
      </p:sp>
      <p:sp>
        <p:nvSpPr>
          <p:cNvPr id="3" name="Title 2"/>
          <p:cNvSpPr>
            <a:spLocks noGrp="1"/>
          </p:cNvSpPr>
          <p:nvPr>
            <p:ph type="title"/>
          </p:nvPr>
        </p:nvSpPr>
        <p:spPr>
          <a:xfrm>
            <a:off x="2438400" y="838200"/>
            <a:ext cx="3962400" cy="609600"/>
          </a:xfrm>
        </p:spPr>
        <p:txBody>
          <a:bodyPr/>
          <a:lstStyle/>
          <a:p>
            <a:r>
              <a:rPr lang="en-US" dirty="0"/>
              <a:t>NUESTROS SERVICIOS</a:t>
            </a:r>
          </a:p>
        </p:txBody>
      </p:sp>
      <p:sp>
        <p:nvSpPr>
          <p:cNvPr id="4"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pic>
        <p:nvPicPr>
          <p:cNvPr id="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609599"/>
            <a:ext cx="1019409" cy="1035167"/>
          </a:xfrm>
          <a:prstGeom prst="ellipse">
            <a:avLst/>
          </a:prstGeom>
          <a:ln>
            <a:noFill/>
          </a:ln>
          <a:effectLst>
            <a:glow rad="1270000">
              <a:srgbClr val="FFFF00">
                <a:alpha val="53000"/>
              </a:srgbClr>
            </a:glow>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6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32" presetClass="emph" presetSubtype="0" fill="hold" nodeType="afterEffect">
                                  <p:stCondLst>
                                    <p:cond delay="0"/>
                                  </p:stCondLst>
                                  <p:childTnLst>
                                    <p:animRot by="120000">
                                      <p:cBhvr>
                                        <p:cTn id="12" dur="200" fill="hold">
                                          <p:stCondLst>
                                            <p:cond delay="0"/>
                                          </p:stCondLst>
                                        </p:cTn>
                                        <p:tgtEl>
                                          <p:spTgt spid="5"/>
                                        </p:tgtEl>
                                        <p:attrNameLst>
                                          <p:attrName>r</p:attrName>
                                        </p:attrNameLst>
                                      </p:cBhvr>
                                    </p:animRot>
                                    <p:animRot by="-240000">
                                      <p:cBhvr>
                                        <p:cTn id="13" dur="400" fill="hold">
                                          <p:stCondLst>
                                            <p:cond delay="400"/>
                                          </p:stCondLst>
                                        </p:cTn>
                                        <p:tgtEl>
                                          <p:spTgt spid="5"/>
                                        </p:tgtEl>
                                        <p:attrNameLst>
                                          <p:attrName>r</p:attrName>
                                        </p:attrNameLst>
                                      </p:cBhvr>
                                    </p:animRot>
                                    <p:animRot by="240000">
                                      <p:cBhvr>
                                        <p:cTn id="14" dur="400" fill="hold">
                                          <p:stCondLst>
                                            <p:cond delay="800"/>
                                          </p:stCondLst>
                                        </p:cTn>
                                        <p:tgtEl>
                                          <p:spTgt spid="5"/>
                                        </p:tgtEl>
                                        <p:attrNameLst>
                                          <p:attrName>r</p:attrName>
                                        </p:attrNameLst>
                                      </p:cBhvr>
                                    </p:animRot>
                                    <p:animRot by="-240000">
                                      <p:cBhvr>
                                        <p:cTn id="15" dur="400" fill="hold">
                                          <p:stCondLst>
                                            <p:cond delay="1200"/>
                                          </p:stCondLst>
                                        </p:cTn>
                                        <p:tgtEl>
                                          <p:spTgt spid="5"/>
                                        </p:tgtEl>
                                        <p:attrNameLst>
                                          <p:attrName>r</p:attrName>
                                        </p:attrNameLst>
                                      </p:cBhvr>
                                    </p:animRot>
                                    <p:animRot by="120000">
                                      <p:cBhvr>
                                        <p:cTn id="16"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990600" y="2438400"/>
            <a:ext cx="6858000" cy="3810000"/>
          </a:xfrm>
          <a:prstGeom prst="rect">
            <a:avLst/>
          </a:prstGeom>
          <a:noFill/>
          <a:ln w="9525">
            <a:noFill/>
            <a:miter lim="800000"/>
            <a:headEnd/>
            <a:tailEnd/>
          </a:ln>
        </p:spPr>
      </p:pic>
      <p:sp>
        <p:nvSpPr>
          <p:cNvPr id="3" name="Rectangle 2"/>
          <p:cNvSpPr/>
          <p:nvPr/>
        </p:nvSpPr>
        <p:spPr>
          <a:xfrm>
            <a:off x="838200" y="1238071"/>
            <a:ext cx="7772400" cy="1077218"/>
          </a:xfrm>
          <a:prstGeom prst="rect">
            <a:avLst/>
          </a:prstGeom>
        </p:spPr>
        <p:txBody>
          <a:bodyPr wrap="square">
            <a:spAutoFit/>
          </a:bodyPr>
          <a:lstStyle/>
          <a:p>
            <a:pPr algn="just"/>
            <a:r>
              <a:rPr lang="es-DO" sz="1600" kern="1400" dirty="0">
                <a:solidFill>
                  <a:schemeClr val="tx1">
                    <a:lumMod val="65000"/>
                    <a:lumOff val="35000"/>
                  </a:schemeClr>
                </a:solidFill>
                <a:ea typeface="Times New Roman"/>
                <a:cs typeface="Calibri" panose="020F0502020204030204" pitchFamily="34" charset="0"/>
              </a:rPr>
              <a:t>La </a:t>
            </a:r>
            <a:r>
              <a:rPr lang="es-DO" sz="1600" b="1" kern="1400" dirty="0">
                <a:solidFill>
                  <a:schemeClr val="tx1">
                    <a:lumMod val="65000"/>
                    <a:lumOff val="35000"/>
                  </a:schemeClr>
                </a:solidFill>
                <a:ea typeface="Times New Roman"/>
                <a:cs typeface="Calibri" panose="020F0502020204030204" pitchFamily="34" charset="0"/>
              </a:rPr>
              <a:t>conversión fotovoltaica</a:t>
            </a:r>
            <a:r>
              <a:rPr lang="es-DO" sz="1600" kern="1400" dirty="0">
                <a:solidFill>
                  <a:schemeClr val="tx1">
                    <a:lumMod val="65000"/>
                    <a:lumOff val="35000"/>
                  </a:schemeClr>
                </a:solidFill>
                <a:ea typeface="Times New Roman"/>
                <a:cs typeface="Calibri" panose="020F0502020204030204" pitchFamily="34" charset="0"/>
              </a:rPr>
              <a:t> consiste en la transformación directa de la energía luminosa en energía eléctrica. Se utilizan para ello unas placas solares formadas por células fotovoltaicas conocidas comúnmente como paneles solares, en los que la luz del sol incide y produce energía eléctrica directamente. </a:t>
            </a:r>
            <a:endParaRPr lang="en-US" sz="1600" dirty="0">
              <a:solidFill>
                <a:schemeClr val="tx1">
                  <a:lumMod val="65000"/>
                  <a:lumOff val="35000"/>
                </a:schemeClr>
              </a:solidFill>
              <a:cs typeface="Calibri" panose="020F0502020204030204" pitchFamily="34" charset="0"/>
            </a:endParaRPr>
          </a:p>
        </p:txBody>
      </p:sp>
      <p:sp>
        <p:nvSpPr>
          <p:cNvPr id="4" name="Title 2"/>
          <p:cNvSpPr txBox="1">
            <a:spLocks/>
          </p:cNvSpPr>
          <p:nvPr/>
        </p:nvSpPr>
        <p:spPr>
          <a:xfrm>
            <a:off x="3314700" y="753039"/>
            <a:ext cx="2514600" cy="457200"/>
          </a:xfrm>
          <a:prstGeom prst="rect">
            <a:avLst/>
          </a:prstGeom>
        </p:spPr>
        <p:txBody>
          <a:bodyPr>
            <a:normAutofit fontScale="82500" lnSpcReduction="10000"/>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l"/>
            <a:r>
              <a:rPr lang="en-US" dirty="0"/>
              <a:t>COMO FUNCIONA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37" y="6532563"/>
            <a:ext cx="21764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115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57800" y="381000"/>
            <a:ext cx="2819400" cy="5791200"/>
          </a:xfrm>
        </p:spPr>
        <p:txBody>
          <a:bodyPr>
            <a:noAutofit/>
          </a:bodyPr>
          <a:lstStyle/>
          <a:p>
            <a:r>
              <a:rPr lang="en-US" sz="2800" b="1" dirty="0"/>
              <a:t>POR QUE ES TAN IMPORTANTE PARA NOSOTROS ATENDER A LA INDUSTRIA HOTELERA DE LA REPUBLICA DOMINICANA FACILITANDOLE LA INSTALACION DE ENERGIA SOLAR?</a:t>
            </a:r>
          </a:p>
        </p:txBody>
      </p:sp>
      <p:pic>
        <p:nvPicPr>
          <p:cNvPr id="8195"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77" r="7777"/>
          <a:stretch>
            <a:fillRect/>
          </a:stretch>
        </p:blipFill>
        <p:spPr bwMode="auto">
          <a:xfrm>
            <a:off x="304800" y="533400"/>
            <a:ext cx="469741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ubtitle 4"/>
          <p:cNvSpPr txBox="1">
            <a:spLocks/>
          </p:cNvSpPr>
          <p:nvPr/>
        </p:nvSpPr>
        <p:spPr>
          <a:xfrm>
            <a:off x="7010400" y="6545307"/>
            <a:ext cx="2133600" cy="307777"/>
          </a:xfrm>
          <a:prstGeom prst="rect">
            <a:avLst/>
          </a:prstGeom>
          <a:noFill/>
        </p:spPr>
        <p:txBody>
          <a:bodyPr vert="horz" wrap="square" lIns="91440" tIns="45720" rIns="91440" bIns="45720" rtlCol="0" anchor="t">
            <a:sp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r>
              <a:rPr lang="es-DO" b="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www.rentaino.com</a:t>
            </a:r>
          </a:p>
        </p:txBody>
      </p:sp>
    </p:spTree>
    <p:extLst>
      <p:ext uri="{BB962C8B-B14F-4D97-AF65-F5344CB8AC3E}">
        <p14:creationId xmlns:p14="http://schemas.microsoft.com/office/powerpoint/2010/main" val="759303859"/>
      </p:ext>
    </p:extLst>
  </p:cSld>
  <p:clrMapOvr>
    <a:masterClrMapping/>
  </p:clrMapOvr>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1278</TotalTime>
  <Words>1498</Words>
  <Application>Microsoft Office PowerPoint</Application>
  <PresentationFormat>On-screen Show (4:3)</PresentationFormat>
  <Paragraphs>154</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Bradley Hand ITC</vt:lpstr>
      <vt:lpstr>Brush Script MT</vt:lpstr>
      <vt:lpstr>Calibri</vt:lpstr>
      <vt:lpstr>Century Schoolbook</vt:lpstr>
      <vt:lpstr>Verdana</vt:lpstr>
      <vt:lpstr>Wingdings</vt:lpstr>
      <vt:lpstr>Composite</vt:lpstr>
      <vt:lpstr>Energía Solar Para Hoteles en la Republica Dominicana</vt:lpstr>
      <vt:lpstr>Rentaino srl Fundada en el 2013.   EL PROBLEMA La industria hotelera como el tipo de consumidor de energía mas importante en el sector comercial, representa aproximadamente el 43%  (1.161 GWh) del uso de electricidad al año. La electricidad representa para los hoteles con menos de 300 habitaciones un estimado de hasta un 40% de sus gastos, o el equivalente al 0.2% del PIB del país.  LA SOLUCION      Nuestro  enfoque es ayudar a los hoteles a ahorrar hasta un 13.7%  de sus costos totales mediante la adaptación de medidas de eficiencia de energía específicamente la instalación de paneles solares que tiene el potencial de ahorrarles hasta 279GWh de electricidad y 237,600 toneladas de CO2 al año; lo que ayudaría al hotel, al país y al mundo.  </vt:lpstr>
      <vt:lpstr>NUESTRA MISION</vt:lpstr>
      <vt:lpstr>NUESTRA VISION</vt:lpstr>
      <vt:lpstr>PowerPoint Presentation</vt:lpstr>
      <vt:lpstr>NUESTRA FILOSOFIA</vt:lpstr>
      <vt:lpstr>NUESTROS SERVICIOS</vt:lpstr>
      <vt:lpstr>PowerPoint Presentation</vt:lpstr>
      <vt:lpstr>POR QUE ES TAN IMPORTANTE PARA NOSOTROS ATENDER A LA INDUSTRIA HOTELERA DE LA REPUBLICA DOMINICANA FACILITANDOLE LA INSTALACION DE ENERGIA SOLAR?</vt:lpstr>
      <vt:lpstr>PowerPoint Presentation</vt:lpstr>
      <vt:lpstr>PowerPoint Presentation</vt:lpstr>
      <vt:lpstr>PowerPoint Presentation</vt:lpstr>
      <vt:lpstr>PowerPoint Presentation</vt:lpstr>
      <vt:lpstr>PowerPoint Presentation</vt:lpstr>
      <vt:lpstr>PowerPoint Presentation</vt:lpstr>
      <vt:lpstr>PORQUE RECOMENDAMOS CAMBIARSE A ENERGIA FOTOVOLTAICA</vt:lpstr>
      <vt:lpstr>11.-Porque da una imagen de hotel verde y ayuda al planeta a reducir la emision de CO2   12.- Porque es posible vender su energía excedente a las empresas de distribución de energía a un costo marginal, más un bono o incentivo por las externalidades que el mercado no cubre y hacer dinero extra.     13.- Porque el gobierno dominicano proporciona beneficios fiscales para las empresas que generan electricidad a partir de fuentes de energías renovables, bajo la Ley No. 57-07 que es la ley sobre “Incentivo al Desarrollo de Fuentes Renovables de Energía y sus Regímenes Especiales” las energía renovables obtienen un marco regulatorio y régimen de incentivos.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PASOS A SEGUIR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Energía Solar de Tecnología Alemana</dc:title>
  <dc:creator>Maria Alabi</dc:creator>
  <cp:lastModifiedBy>Maria Alabi</cp:lastModifiedBy>
  <cp:revision>61</cp:revision>
  <dcterms:created xsi:type="dcterms:W3CDTF">2016-11-07T17:43:51Z</dcterms:created>
  <dcterms:modified xsi:type="dcterms:W3CDTF">2019-08-13T02:32:28Z</dcterms:modified>
</cp:coreProperties>
</file>